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704" r:id="rId26"/>
    <p:sldMasterId id="2147483712" r:id="rId27"/>
    <p:sldMasterId id="2147483719" r:id="rId28"/>
  </p:sldMasterIdLst>
  <p:notesMasterIdLst>
    <p:notesMasterId r:id="rId54"/>
  </p:notesMasterIdLst>
  <p:handoutMasterIdLst>
    <p:handoutMasterId r:id="rId55"/>
  </p:handoutMasterIdLst>
  <p:sldIdLst>
    <p:sldId id="256" r:id="rId29"/>
    <p:sldId id="263" r:id="rId30"/>
    <p:sldId id="521" r:id="rId31"/>
    <p:sldId id="554" r:id="rId32"/>
    <p:sldId id="555" r:id="rId33"/>
    <p:sldId id="556" r:id="rId34"/>
    <p:sldId id="557" r:id="rId35"/>
    <p:sldId id="558" r:id="rId36"/>
    <p:sldId id="570" r:id="rId37"/>
    <p:sldId id="559" r:id="rId38"/>
    <p:sldId id="580" r:id="rId39"/>
    <p:sldId id="576" r:id="rId40"/>
    <p:sldId id="577" r:id="rId41"/>
    <p:sldId id="553" r:id="rId42"/>
    <p:sldId id="571" r:id="rId43"/>
    <p:sldId id="575" r:id="rId44"/>
    <p:sldId id="574" r:id="rId45"/>
    <p:sldId id="581" r:id="rId46"/>
    <p:sldId id="582" r:id="rId47"/>
    <p:sldId id="589" r:id="rId48"/>
    <p:sldId id="583" r:id="rId49"/>
    <p:sldId id="584" r:id="rId50"/>
    <p:sldId id="585" r:id="rId51"/>
    <p:sldId id="587" r:id="rId52"/>
    <p:sldId id="588" r:id="rId53"/>
  </p:sldIdLst>
  <p:sldSz cx="12192000" cy="6858000"/>
  <p:notesSz cx="6858000" cy="9144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as, Louise" initials="DL" lastIdx="14" clrIdx="1"/>
  <p:cmAuthor id="3" name="Purdy, Teresa" initials="P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D"/>
    <a:srgbClr val="FFFFFF"/>
    <a:srgbClr val="FFCC00"/>
    <a:srgbClr val="00AFAB"/>
    <a:srgbClr val="004D7E"/>
    <a:srgbClr val="2F2F2F"/>
    <a:srgbClr val="F2F2F2"/>
    <a:srgbClr val="404040"/>
    <a:srgbClr val="669933"/>
    <a:srgbClr val="007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4" autoAdjust="0"/>
    <p:restoredTop sz="96201" autoAdjust="0"/>
  </p:normalViewPr>
  <p:slideViewPr>
    <p:cSldViewPr snapToGrid="0" snapToObjects="1">
      <p:cViewPr varScale="1">
        <p:scale>
          <a:sx n="78" d="100"/>
          <a:sy n="78" d="100"/>
        </p:scale>
        <p:origin x="63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0" Type="http://schemas.openxmlformats.org/officeDocument/2006/relationships/tags" Target="tags/tag27.xml"/><Relationship Id="rId6" Type="http://schemas.openxmlformats.org/officeDocument/2006/relationships/slideMaster" Target="slideMasters/slideMaster5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25.xml"/><Relationship Id="rId52" Type="http://schemas.openxmlformats.org/officeDocument/2006/relationships/slide" Target="slides/slide24.xml"/><Relationship Id="rId51" Type="http://schemas.openxmlformats.org/officeDocument/2006/relationships/slide" Target="slides/slide23.xml"/><Relationship Id="rId50" Type="http://schemas.openxmlformats.org/officeDocument/2006/relationships/slide" Target="slides/slide2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1.xml"/><Relationship Id="rId48" Type="http://schemas.openxmlformats.org/officeDocument/2006/relationships/slide" Target="slides/slide20.xml"/><Relationship Id="rId47" Type="http://schemas.openxmlformats.org/officeDocument/2006/relationships/slide" Target="slides/slide19.xml"/><Relationship Id="rId46" Type="http://schemas.openxmlformats.org/officeDocument/2006/relationships/slide" Target="slides/slide18.xml"/><Relationship Id="rId45" Type="http://schemas.openxmlformats.org/officeDocument/2006/relationships/slide" Target="slides/slide17.xml"/><Relationship Id="rId44" Type="http://schemas.openxmlformats.org/officeDocument/2006/relationships/slide" Target="slides/slide16.xml"/><Relationship Id="rId43" Type="http://schemas.openxmlformats.org/officeDocument/2006/relationships/slide" Target="slides/slide15.xml"/><Relationship Id="rId42" Type="http://schemas.openxmlformats.org/officeDocument/2006/relationships/slide" Target="slides/slide14.xml"/><Relationship Id="rId41" Type="http://schemas.openxmlformats.org/officeDocument/2006/relationships/slide" Target="slides/slide13.xml"/><Relationship Id="rId40" Type="http://schemas.openxmlformats.org/officeDocument/2006/relationships/slide" Target="slides/slide1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1.xml"/><Relationship Id="rId38" Type="http://schemas.openxmlformats.org/officeDocument/2006/relationships/slide" Target="slides/slide10.xml"/><Relationship Id="rId37" Type="http://schemas.openxmlformats.org/officeDocument/2006/relationships/slide" Target="slides/slide9.xml"/><Relationship Id="rId36" Type="http://schemas.openxmlformats.org/officeDocument/2006/relationships/slide" Target="slides/slide8.xml"/><Relationship Id="rId35" Type="http://schemas.openxmlformats.org/officeDocument/2006/relationships/slide" Target="slides/slide7.xml"/><Relationship Id="rId34" Type="http://schemas.openxmlformats.org/officeDocument/2006/relationships/slide" Target="slides/slide6.xml"/><Relationship Id="rId33" Type="http://schemas.openxmlformats.org/officeDocument/2006/relationships/slide" Target="slides/slide5.xml"/><Relationship Id="rId32" Type="http://schemas.openxmlformats.org/officeDocument/2006/relationships/slide" Target="slides/slide4.xml"/><Relationship Id="rId31" Type="http://schemas.openxmlformats.org/officeDocument/2006/relationships/slide" Target="slides/slide3.xml"/><Relationship Id="rId30" Type="http://schemas.openxmlformats.org/officeDocument/2006/relationships/slide" Target="slides/slide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brand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  <a:endParaRPr lang="en-US" dirty="0" smtClean="0"/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 ARIAL BOLD 32PT WITH A MAXIMUM OF 12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 smtClean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 smtClean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 smtClean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 smtClean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PRESENTATION TITLE GOES HERE UPPERCASE 48PT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  <a:endParaRPr lang="en-US" dirty="0" smtClean="0"/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  <a:endParaRPr lang="en-US" dirty="0" smtClean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  <a:endParaRPr lang="en-US" dirty="0" smtClean="0"/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 smtClean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TITLE FOR THE SLIDE GOES HERE IN UPPERCASE BOLD 40PT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1" Type="http://schemas.openxmlformats.org/officeDocument/2006/relationships/theme" Target="../theme/theme24.xml"/><Relationship Id="rId10" Type="http://schemas.openxmlformats.org/officeDocument/2006/relationships/tags" Target="../tags/tag1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26.xml.rels><?xml version="1.0" encoding="UTF-8" standalone="yes"?>
<Relationships xmlns="http://schemas.openxmlformats.org/package/2006/relationships"><Relationship Id="rId7" Type="http://schemas.openxmlformats.org/officeDocument/2006/relationships/theme" Target="../theme/theme2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59" y="2477667"/>
            <a:ext cx="4940482" cy="1902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700" y="6555938"/>
            <a:ext cx="895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/>
              <a:t>Web address: </a:t>
            </a:r>
            <a:r>
              <a:rPr lang="en-GB" sz="1800" b="1" dirty="0" smtClean="0">
                <a:solidFill>
                  <a:srgbClr val="D6000D"/>
                </a:solidFill>
              </a:rPr>
              <a:t>https://www.med.qub.ac.uk/wp-gp/ </a:t>
            </a:r>
            <a:r>
              <a:rPr lang="en-GB" sz="1800" dirty="0" smtClean="0"/>
              <a:t>  </a:t>
            </a:r>
            <a:r>
              <a:rPr lang="en-GB" sz="1800" b="1" dirty="0" smtClean="0"/>
              <a:t>Email:</a:t>
            </a:r>
            <a:r>
              <a:rPr lang="en-GB" sz="1800" b="0" baseline="0" dirty="0" smtClean="0"/>
              <a:t> </a:t>
            </a:r>
            <a:r>
              <a:rPr lang="en-GB" sz="1800" b="1" dirty="0" smtClean="0">
                <a:solidFill>
                  <a:srgbClr val="D6000D"/>
                </a:solidFill>
              </a:rPr>
              <a:t>gpadmin@qub.ac.uk</a:t>
            </a:r>
            <a:endParaRPr lang="en-GB" sz="1800" b="1" dirty="0" smtClean="0">
              <a:solidFill>
                <a:srgbClr val="D6000D"/>
              </a:solidFill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5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8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1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6.xml"/><Relationship Id="rId1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7.xml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8.xml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9.xml"/><Relationship Id="rId1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0.xml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968348"/>
            <a:ext cx="111922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Reduced opportunities for Face to Face consulting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Challenges of Social Distancing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e.g. Spending time with a GP in their room being problematic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Risks of increased footfall in the Practice by someone from outside the clinical team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Limits on supply of PPE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Restrictions of time and focus of GP Tutor due to increased alternative demands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 poverty of authentic clinical encounters with actual patients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Uncertain </a:t>
            </a:r>
            <a:r>
              <a:rPr lang="en-GB" sz="2800" b="1" dirty="0"/>
              <a:t>Time Frame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May be part of the “ New Normal”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GP Consulting has changed …. Phone , Zoom , </a:t>
            </a:r>
            <a:r>
              <a:rPr lang="en-GB" sz="2800" b="1" dirty="0" err="1"/>
              <a:t>Accurx</a:t>
            </a:r>
            <a:r>
              <a:rPr lang="en-GB" sz="2800" b="1" dirty="0"/>
              <a:t> –Forever</a:t>
            </a:r>
            <a:r>
              <a:rPr lang="en-GB" sz="2800" b="1" dirty="0" smtClean="0"/>
              <a:t>??? (We </a:t>
            </a:r>
            <a:r>
              <a:rPr lang="en-GB" sz="2800" b="1" dirty="0"/>
              <a:t>HOPE </a:t>
            </a:r>
            <a:r>
              <a:rPr lang="en-GB" sz="2800" b="1" dirty="0" smtClean="0"/>
              <a:t>not)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Challenges for Curriculum Delivery in the time of Covid-19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968348"/>
            <a:ext cx="111922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Secondary </a:t>
            </a:r>
            <a:r>
              <a:rPr lang="en-GB" sz="2800" b="1" dirty="0"/>
              <a:t>Care Consulting has Also </a:t>
            </a:r>
            <a:r>
              <a:rPr lang="en-GB" sz="2800" b="1" dirty="0" smtClean="0"/>
              <a:t>changed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Medical Schools Council </a:t>
            </a:r>
            <a:r>
              <a:rPr lang="en-GB" sz="2800" b="1" dirty="0" smtClean="0"/>
              <a:t>(MSC) identified </a:t>
            </a:r>
            <a:r>
              <a:rPr lang="en-GB" sz="2800" b="1" dirty="0"/>
              <a:t>this as a Major Concern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G.M.C. state that our Students must have “A Clinical Experience”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Did not specify How</a:t>
            </a:r>
            <a:r>
              <a:rPr lang="en-GB" sz="2800" b="1" dirty="0" smtClean="0"/>
              <a:t>….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Challenges for Curriculum Delivery in the time of Covid-19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A regional support and coordination structure needed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Started in January 2020 under the FSU organisation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Proto GP Sub-Dean (Claire Loughrey)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Two pilot Federations (with GP Leads)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North Belfast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South-West Federation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Plan – set up structure for: </a:t>
            </a:r>
            <a:endParaRPr lang="en-GB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sz="2800" b="1" dirty="0" smtClean="0"/>
              <a:t>Clinical Placements</a:t>
            </a:r>
            <a:endParaRPr lang="en-GB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sz="2800" b="1" dirty="0" smtClean="0"/>
              <a:t>GP Tutor Support and Faculty development </a:t>
            </a:r>
            <a:endParaRPr lang="en-GB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sz="2800" b="1" dirty="0" smtClean="0"/>
              <a:t>Primary Care education innovations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 smtClean="0"/>
              <a:t>Covid</a:t>
            </a:r>
            <a:r>
              <a:rPr lang="en-GB" sz="2800" b="1" dirty="0" smtClean="0"/>
              <a:t> came along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GP Sub-Deanery Pilot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A group set-up to assess need for extra support for Clinical Placement delivery (Principally in the Trusts)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QUB GP submitted a bid for funding for (including):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GP Clinical Facilitators (GPCF) – Year 4 &amp; Year 5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Webcam &amp; Zoom Licences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GP Technical </a:t>
            </a:r>
            <a:r>
              <a:rPr lang="en-GB" sz="2800" b="1" dirty="0"/>
              <a:t>S</a:t>
            </a:r>
            <a:r>
              <a:rPr lang="en-GB" sz="2800" b="1" dirty="0" smtClean="0"/>
              <a:t>upport officer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Lots of interest in GPCF role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Regionalised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Randomised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Selected 9 GPCFs for each of year 4 and year 5  </a:t>
            </a:r>
            <a:endParaRPr lang="en-GB" sz="2800" b="1" dirty="0" smtClean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DoH / SUMDE Return to Clinical Placement Group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6092" y="265693"/>
            <a:ext cx="11232508" cy="534407"/>
          </a:xfrm>
        </p:spPr>
        <p:txBody>
          <a:bodyPr/>
          <a:lstStyle/>
          <a:p>
            <a:r>
              <a:rPr lang="en-US" dirty="0" smtClean="0"/>
              <a:t>Previous experience of remote Clinical Case Discussion though our ECHO (Extension fo</a:t>
            </a:r>
            <a:r>
              <a:rPr lang="en-US" dirty="0"/>
              <a:t>r</a:t>
            </a:r>
            <a:r>
              <a:rPr lang="en-US" dirty="0" smtClean="0"/>
              <a:t> Community Healthcare Outcomes) Pilots 2018-2020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885272" y="1473031"/>
            <a:ext cx="1049137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27" y="1651255"/>
            <a:ext cx="3856038" cy="310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09" y="3127820"/>
            <a:ext cx="3214170" cy="287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6" y="1884994"/>
            <a:ext cx="3710305" cy="244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i="1" dirty="0" smtClean="0"/>
              <a:t>“GP </a:t>
            </a:r>
            <a:r>
              <a:rPr lang="en-GB" sz="2800" b="1" i="1" dirty="0"/>
              <a:t>Behind Closed </a:t>
            </a:r>
            <a:r>
              <a:rPr lang="en-GB" sz="2800" b="1" i="1" dirty="0" smtClean="0"/>
              <a:t>Doors”</a:t>
            </a:r>
            <a:r>
              <a:rPr lang="en-GB" sz="2800" b="1" dirty="0" smtClean="0"/>
              <a:t> </a:t>
            </a:r>
            <a:r>
              <a:rPr lang="en-GB" sz="2800" b="1" dirty="0"/>
              <a:t>– Current TV programme Channel 5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Have Hundreds of Unedited GP Consultations </a:t>
            </a:r>
            <a:r>
              <a:rPr lang="en-GB" sz="2800" b="1" dirty="0" smtClean="0"/>
              <a:t>Archived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Collaborative Project Between Medical School GP departments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Watch, Tag &amp; Label the consultations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MSC agreed </a:t>
            </a:r>
            <a:r>
              <a:rPr lang="en-GB" sz="2800" b="1" dirty="0"/>
              <a:t>to fund </a:t>
            </a:r>
            <a:r>
              <a:rPr lang="en-GB" sz="2800" b="1" dirty="0" smtClean="0"/>
              <a:t>the production company (reportedly circa. £100K) 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Distributed to Medical Schools around </a:t>
            </a:r>
            <a:r>
              <a:rPr lang="en-GB" sz="2800" b="1" dirty="0" smtClean="0"/>
              <a:t>UK during August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QUB team did 5 of </a:t>
            </a:r>
            <a:r>
              <a:rPr lang="en-GB" sz="2800" b="1" dirty="0" smtClean="0"/>
              <a:t>these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GP Behind Closed Doors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Each University responsible for “Tagging “ their Videos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Each Video has a Title for Tutor and Title for Student.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E.g</a:t>
            </a:r>
            <a:r>
              <a:rPr lang="en-GB" sz="2800" b="1" dirty="0"/>
              <a:t> </a:t>
            </a:r>
            <a:r>
              <a:rPr lang="en-GB" sz="2800" b="1" dirty="0" smtClean="0"/>
              <a:t>Tutor </a:t>
            </a:r>
            <a:r>
              <a:rPr lang="en-GB" sz="2800" b="1" dirty="0"/>
              <a:t>“Lady with Hidradenitis and Skin Tags seeking Referral”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Student” Patient with Skin problems attends her GP”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Tagging highlights learning points , cues or clues.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“at 3minutes 40 seconds patient mentions Mother had Skin Cancer”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Thus a huge Library of GP Consultations-Tagged-is created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What was required…..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AA89771-3AC0-4E78-835F-F9AA991CBDA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49" y="944196"/>
            <a:ext cx="9969866" cy="539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“Virtual Primary Care” – available 5</a:t>
            </a:r>
            <a:r>
              <a:rPr lang="en-US" sz="3200" b="1" baseline="30000" dirty="0" smtClean="0">
                <a:solidFill>
                  <a:srgbClr val="D6000D"/>
                </a:solidFill>
              </a:rPr>
              <a:t>th</a:t>
            </a:r>
            <a:r>
              <a:rPr lang="en-US" sz="3200" b="1" dirty="0" smtClean="0">
                <a:solidFill>
                  <a:srgbClr val="D6000D"/>
                </a:solidFill>
              </a:rPr>
              <a:t> October 2020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Case-based discussions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Lead </a:t>
            </a:r>
            <a:r>
              <a:rPr lang="en-GB" sz="2800" b="1" dirty="0"/>
              <a:t>by Experienced GP Tutors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Delivered to small groups 8-10 Students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Hopefully in a Clustered Area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1st and 2nd Wednesday Afternoons in each GP </a:t>
            </a:r>
            <a:r>
              <a:rPr lang="en-GB" sz="2800" b="1" dirty="0" smtClean="0"/>
              <a:t>Attachment (</a:t>
            </a:r>
            <a:r>
              <a:rPr lang="en-GB" sz="2800" b="1" dirty="0" err="1" smtClean="0"/>
              <a:t>Yr</a:t>
            </a:r>
            <a:r>
              <a:rPr lang="en-GB" sz="2800" b="1" dirty="0" smtClean="0"/>
              <a:t> 4 &amp; Yr5)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Planning for 2 Hours Maximum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Done </a:t>
            </a:r>
            <a:r>
              <a:rPr lang="en-GB" sz="2800" b="1" dirty="0"/>
              <a:t>over Zoom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Our Proposal…..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Each Student assigned Tutor before going to Practice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Zoom meetings </a:t>
            </a:r>
            <a:r>
              <a:rPr lang="en-GB" sz="2800" b="1" dirty="0" smtClean="0"/>
              <a:t>pre-arranged </a:t>
            </a:r>
            <a:r>
              <a:rPr lang="en-GB" sz="2800" b="1" dirty="0"/>
              <a:t>and links sent to Participants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IT Support (from QUB – hopefully IT Tech Support)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Use ‘</a:t>
            </a:r>
            <a:r>
              <a:rPr lang="en-GB" sz="2800" b="1" i="1" dirty="0" smtClean="0"/>
              <a:t>Virtual Primary Care’ (VPC) </a:t>
            </a:r>
            <a:r>
              <a:rPr lang="en-GB" sz="2800" b="1" dirty="0" smtClean="0"/>
              <a:t>Resource 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Before </a:t>
            </a:r>
            <a:r>
              <a:rPr lang="en-GB" sz="2800" b="1" dirty="0"/>
              <a:t>each Meeting </a:t>
            </a:r>
            <a:r>
              <a:rPr lang="en-GB" sz="2800" b="1" dirty="0" smtClean="0"/>
              <a:t>GPCF </a:t>
            </a:r>
            <a:r>
              <a:rPr lang="en-GB" sz="2800" b="1" dirty="0"/>
              <a:t>has paired up students to each watch 4 </a:t>
            </a:r>
            <a:r>
              <a:rPr lang="en-GB" sz="2800" b="1" dirty="0" smtClean="0"/>
              <a:t>videos from VPC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Each one </a:t>
            </a:r>
            <a:r>
              <a:rPr lang="en-GB" sz="2800" b="1" dirty="0" smtClean="0"/>
              <a:t>10-20 </a:t>
            </a:r>
            <a:r>
              <a:rPr lang="en-GB" sz="2800" b="1" dirty="0"/>
              <a:t>Minutes long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Each </a:t>
            </a:r>
            <a:r>
              <a:rPr lang="en-GB" sz="2800" b="1" dirty="0"/>
              <a:t>pair to present their </a:t>
            </a:r>
            <a:r>
              <a:rPr lang="en-GB" sz="2800" b="1" dirty="0" smtClean="0"/>
              <a:t>Video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One </a:t>
            </a:r>
            <a:r>
              <a:rPr lang="en-GB" sz="2800" b="1" dirty="0"/>
              <a:t>from Patients Ideas Concern </a:t>
            </a:r>
            <a:r>
              <a:rPr lang="en-GB" sz="2800" b="1" dirty="0" smtClean="0"/>
              <a:t>Expectations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One </a:t>
            </a:r>
            <a:r>
              <a:rPr lang="en-GB" sz="2800" b="1" dirty="0"/>
              <a:t>from GPs </a:t>
            </a:r>
            <a:r>
              <a:rPr lang="en-GB" sz="2800" b="1" dirty="0" smtClean="0"/>
              <a:t>perspective -Listening</a:t>
            </a:r>
            <a:r>
              <a:rPr lang="en-GB" sz="2800" b="1" dirty="0"/>
              <a:t>? Care? Getting it Right</a:t>
            </a:r>
            <a:r>
              <a:rPr lang="en-GB" sz="2800" b="1" dirty="0" smtClean="0"/>
              <a:t>?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GPCF Lead the discussions?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Our Proposal…..contd.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3979" y="2137736"/>
            <a:ext cx="2847605" cy="15505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GP </a:t>
            </a:r>
            <a:r>
              <a:rPr lang="en-GB" dirty="0"/>
              <a:t>Clinical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Facilitators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1848" y="5116235"/>
            <a:ext cx="7372273" cy="401567"/>
          </a:xfrm>
        </p:spPr>
        <p:txBody>
          <a:bodyPr/>
          <a:lstStyle/>
          <a:p>
            <a:r>
              <a:rPr lang="en-GB" sz="2400" b="1" dirty="0" smtClean="0"/>
              <a:t>Zoom</a:t>
            </a:r>
            <a:endParaRPr lang="en-GB" sz="2400" b="1" dirty="0" smtClean="0"/>
          </a:p>
          <a:p>
            <a:r>
              <a:rPr lang="en-GB" sz="2400" b="1" dirty="0" smtClean="0"/>
              <a:t>23</a:t>
            </a:r>
            <a:r>
              <a:rPr lang="en-GB" sz="2400" b="1" baseline="30000" dirty="0" smtClean="0"/>
              <a:t>rd</a:t>
            </a:r>
            <a:r>
              <a:rPr lang="en-GB" sz="2400" b="1" dirty="0" smtClean="0"/>
              <a:t> September 2020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96979" y="1067797"/>
            <a:ext cx="2987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In advance of VPC coming online…ask students to get a case from their time in Practice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In the short term…. </a:t>
            </a:r>
            <a:endParaRPr lang="en-US" sz="3200" b="1" dirty="0">
              <a:solidFill>
                <a:srgbClr val="D6000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1354" y="118407"/>
            <a:ext cx="6475626" cy="6230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Signpost to Consultation Models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Balint</a:t>
            </a:r>
            <a:r>
              <a:rPr lang="en-GB" sz="2800" b="1" dirty="0"/>
              <a:t> , Neighbour , Calgary Cambridge.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Consultation Mapping?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Reminder on </a:t>
            </a:r>
            <a:r>
              <a:rPr lang="en-GB" sz="2800" b="1" dirty="0" smtClean="0"/>
              <a:t>Professionalism, Confidentiality </a:t>
            </a:r>
            <a:r>
              <a:rPr lang="en-GB" sz="2800" b="1" dirty="0"/>
              <a:t>and Respect 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Appreciation of how Challenging must have been for Patients to open </a:t>
            </a:r>
            <a:r>
              <a:rPr lang="en-GB" sz="2800" b="1" dirty="0" smtClean="0"/>
              <a:t>up, as </a:t>
            </a:r>
            <a:r>
              <a:rPr lang="en-GB" sz="2800" b="1" dirty="0"/>
              <a:t>they </a:t>
            </a:r>
            <a:r>
              <a:rPr lang="en-GB" sz="2800" b="1" dirty="0" smtClean="0"/>
              <a:t>do, on TV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Appreciation of how Brave our GP Colleagues are letting their workspace be Filmed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Zoom etiquette and cameras ON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Our Proposal…..contd.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Tutor teases out any parts of Consultation that the Student may have </a:t>
            </a:r>
            <a:r>
              <a:rPr lang="en-GB" sz="2800" b="1" dirty="0" smtClean="0"/>
              <a:t>overlooked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Pendleton's rules of “FEEDBACK”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Opportunity to </a:t>
            </a:r>
            <a:r>
              <a:rPr lang="en-GB" sz="2800" b="1" dirty="0" smtClean="0"/>
              <a:t>identify the Verbal/Non-Verbal </a:t>
            </a:r>
            <a:r>
              <a:rPr lang="en-GB" sz="2800" b="1" dirty="0"/>
              <a:t>cues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Opportunity to highlight “Typical” Consultation techniques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Obvious Learning opportunities on the Clinical Content of each video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Possibly to point out things that could have been done differently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100% Attendance- record any Absences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Our Proposal…..contd.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QUB Zoom licence 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Session set-up centrally and all join and put out to break-out groups</a:t>
            </a: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VPC Platform will be available to all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Roles for GPCFs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Picking cases?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‘Herding’ students </a:t>
            </a:r>
            <a:r>
              <a:rPr lang="en-GB" sz="2800" b="1" dirty="0"/>
              <a:t>and picking </a:t>
            </a:r>
            <a:r>
              <a:rPr lang="en-GB" sz="2800" b="1" dirty="0" smtClean="0"/>
              <a:t>cases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Ensure major </a:t>
            </a:r>
            <a:r>
              <a:rPr lang="en-GB" sz="2800" b="1" dirty="0"/>
              <a:t>learning points not </a:t>
            </a:r>
            <a:r>
              <a:rPr lang="en-GB" sz="2800" b="1" dirty="0" smtClean="0"/>
              <a:t>missed</a:t>
            </a: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Equality and Diversity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Our Proposal…..contd.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3rd Wednesday of 4th Year Attachment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3 Concurrent </a:t>
            </a:r>
            <a:r>
              <a:rPr lang="en-GB" sz="2800" b="1" dirty="0" smtClean="0"/>
              <a:t>ECHOs (join two groups together)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15-18 Students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Joint-facilitation role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The ECHO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@ Hub QUBGP member</a:t>
            </a: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@ Spokes</a:t>
            </a:r>
            <a:endParaRPr lang="en-GB" sz="28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Secondary </a:t>
            </a:r>
            <a:r>
              <a:rPr lang="en-GB" sz="2800" b="1" dirty="0"/>
              <a:t>care “Expert” </a:t>
            </a:r>
            <a:endParaRPr lang="en-GB" sz="28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Students/GPCF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Students/GP Tutors/CF advised of what Presentation is on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Identify Real Cases in their </a:t>
            </a:r>
            <a:r>
              <a:rPr lang="en-GB" sz="2800" b="1" dirty="0" smtClean="0"/>
              <a:t>Surgeries &amp; submit these cases for presentation during the ECHO</a:t>
            </a: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D6000D"/>
                </a:solidFill>
              </a:rPr>
              <a:t>The ECHO Proposal for Year 4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 err="1"/>
              <a:t>Covid</a:t>
            </a:r>
            <a:r>
              <a:rPr lang="en-GB" dirty="0"/>
              <a:t> 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018" y="1202809"/>
            <a:ext cx="111922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Means 18 Videos per year </a:t>
            </a:r>
            <a:r>
              <a:rPr lang="en-GB" sz="2800" b="1" dirty="0" smtClean="0"/>
              <a:t>– valuable </a:t>
            </a:r>
            <a:r>
              <a:rPr lang="en-GB" sz="2800" b="1" dirty="0"/>
              <a:t>learning resource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20-30 Minutes of didactic Presentation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Case Based Discussion is where Most learning occurs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We are ALL Learners and ALL Teachers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Try to Involve Everyone in the Spokes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Tele-Mentoring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sp>
        <p:nvSpPr>
          <p:cNvPr id="5" name="Text Placeholder 2"/>
          <p:cNvSpPr txBox="1"/>
          <p:nvPr/>
        </p:nvSpPr>
        <p:spPr>
          <a:xfrm>
            <a:off x="281354" y="265693"/>
            <a:ext cx="11793415" cy="404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D6000D"/>
                </a:solidFill>
              </a:rPr>
              <a:t>The ECHO Proposal for Year </a:t>
            </a:r>
            <a:r>
              <a:rPr lang="en-US" sz="3200" b="1" dirty="0" smtClean="0">
                <a:solidFill>
                  <a:srgbClr val="D6000D"/>
                </a:solidFill>
              </a:rPr>
              <a:t>4…..contd.</a:t>
            </a:r>
            <a:endParaRPr lang="en-US" sz="3200" b="1" dirty="0">
              <a:solidFill>
                <a:srgbClr val="D6000D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67307" y="265693"/>
            <a:ext cx="7327308" cy="404811"/>
          </a:xfrm>
        </p:spPr>
        <p:txBody>
          <a:bodyPr/>
          <a:lstStyle/>
          <a:p>
            <a:pPr algn="ctr"/>
            <a:r>
              <a:rPr lang="en-US" dirty="0" smtClean="0"/>
              <a:t>The C25 Curriculum</a:t>
            </a:r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838203" y="1825627"/>
            <a:ext cx="10515600" cy="435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/>
              <a:t>C25 Curriculum starts first year NOW.</a:t>
            </a:r>
            <a:endParaRPr lang="en-GB" dirty="0" smtClean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Global Health , Clinical Science, Achieving Good Medical Practice , Teamwork for Safe Care-G.C.A.T.</a:t>
            </a:r>
            <a:endParaRPr lang="en-GB" dirty="0" smtClean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Longitudinal Integrated Clerkships</a:t>
            </a:r>
            <a:endParaRPr lang="en-GB" dirty="0" smtClean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25% of Course delivered through General Practice</a:t>
            </a:r>
            <a:endParaRPr lang="en-GB" dirty="0" smtClean="0"/>
          </a:p>
          <a:p>
            <a:pPr fontAlgn="auto">
              <a:spcAft>
                <a:spcPts val="0"/>
              </a:spcAft>
            </a:pPr>
            <a:r>
              <a:rPr lang="en-GB" dirty="0" smtClean="0"/>
              <a:t>Case Based Teaching core elements of years 1 and 2.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9206" y="1094153"/>
          <a:ext cx="11098593" cy="5346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184"/>
                <a:gridCol w="1901687"/>
                <a:gridCol w="5923722"/>
              </a:tblGrid>
              <a:tr h="435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Phase</a:t>
                      </a:r>
                      <a:endParaRPr lang="en-GB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Year of Study</a:t>
                      </a:r>
                      <a:endParaRPr lang="en-GB" sz="2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Focus 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/>
                </a:tc>
              </a:tr>
              <a:tr h="1857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Foundations of Practice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 </a:t>
                      </a:r>
                      <a:r>
                        <a:rPr lang="en-GB" sz="2000" dirty="0">
                          <a:effectLst/>
                        </a:rPr>
                        <a:t>and 2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Integrated biomedical and behavioural science teaching focusing on body </a:t>
                      </a:r>
                      <a:r>
                        <a:rPr lang="en-GB" sz="2000" dirty="0" smtClean="0">
                          <a:effectLst/>
                        </a:rPr>
                        <a:t>systems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Case-based learning</a:t>
                      </a:r>
                      <a:endParaRPr lang="en-GB" sz="2000" dirty="0" smtClean="0">
                        <a:effectLst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7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Immersion in Practice     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 </a:t>
                      </a:r>
                      <a:r>
                        <a:rPr lang="en-GB" sz="2000" dirty="0">
                          <a:effectLst/>
                        </a:rPr>
                        <a:t>and 4 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Workplace </a:t>
                      </a:r>
                      <a:r>
                        <a:rPr lang="en-GB" sz="2000" dirty="0">
                          <a:effectLst/>
                        </a:rPr>
                        <a:t>learning.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Longitudinal </a:t>
                      </a:r>
                      <a:r>
                        <a:rPr lang="en-GB" sz="2000" dirty="0">
                          <a:effectLst/>
                        </a:rPr>
                        <a:t>Integrated Clerkships (LIC) </a:t>
                      </a:r>
                      <a:endParaRPr lang="en-GB" sz="2000" dirty="0" smtClean="0">
                        <a:effectLst/>
                      </a:endParaRPr>
                    </a:p>
                    <a:p>
                      <a:pPr marL="628650" lvl="1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</a:rPr>
                        <a:t>year </a:t>
                      </a:r>
                      <a:r>
                        <a:rPr lang="en-GB" sz="2000" dirty="0">
                          <a:effectLst/>
                        </a:rPr>
                        <a:t>3 </a:t>
                      </a:r>
                      <a:r>
                        <a:rPr lang="en-GB" sz="2000" dirty="0" smtClean="0">
                          <a:effectLst/>
                        </a:rPr>
                        <a:t>centred </a:t>
                      </a:r>
                      <a:r>
                        <a:rPr lang="en-GB" sz="2000" dirty="0">
                          <a:effectLst/>
                        </a:rPr>
                        <a:t>on secondary </a:t>
                      </a:r>
                      <a:r>
                        <a:rPr lang="en-GB" sz="2000" dirty="0" smtClean="0">
                          <a:effectLst/>
                        </a:rPr>
                        <a:t>care</a:t>
                      </a:r>
                      <a:endParaRPr lang="en-GB" sz="2000" dirty="0" smtClean="0">
                        <a:effectLst/>
                      </a:endParaRPr>
                    </a:p>
                    <a:p>
                      <a:pPr marL="628650" lvl="1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</a:rPr>
                        <a:t>year </a:t>
                      </a:r>
                      <a:r>
                        <a:rPr lang="en-GB" sz="2000" dirty="0">
                          <a:effectLst/>
                        </a:rPr>
                        <a:t>4 </a:t>
                      </a:r>
                      <a:r>
                        <a:rPr lang="en-GB" sz="2000" dirty="0" smtClean="0">
                          <a:effectLst/>
                        </a:rPr>
                        <a:t>centred on </a:t>
                      </a:r>
                      <a:r>
                        <a:rPr lang="en-GB" sz="2000" dirty="0">
                          <a:effectLst/>
                        </a:rPr>
                        <a:t>primary care.     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Preparation for Practice 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  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Consolidation of learning </a:t>
                      </a:r>
                      <a:r>
                        <a:rPr lang="en-GB" sz="2000" dirty="0" smtClean="0">
                          <a:effectLst/>
                        </a:rPr>
                        <a:t>in primary care, acute care and chronic care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Assistantship</a:t>
                      </a:r>
                      <a:endParaRPr lang="en-GB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57581" marR="575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83987" y="0"/>
            <a:ext cx="6719521" cy="998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Structure of C25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79011" y="244192"/>
            <a:ext cx="6268824" cy="6268824"/>
            <a:chOff x="574129" y="707663"/>
            <a:chExt cx="5637229" cy="5637229"/>
          </a:xfrm>
        </p:grpSpPr>
        <p:sp>
          <p:nvSpPr>
            <p:cNvPr id="13" name="Oval 12"/>
            <p:cNvSpPr/>
            <p:nvPr/>
          </p:nvSpPr>
          <p:spPr>
            <a:xfrm>
              <a:off x="574129" y="707663"/>
              <a:ext cx="5637229" cy="56372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5068" y="1348032"/>
              <a:ext cx="4375293" cy="4356493"/>
              <a:chOff x="526911" y="623344"/>
              <a:chExt cx="5500744" cy="5477108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2278008" y="2511260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Global and Population Health</a:t>
                </a:r>
                <a:endParaRPr lang="en-GB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535484" y="1567302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Global Health</a:t>
                </a:r>
                <a:endParaRPr lang="en-GB" sz="1400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526911" y="3455218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4054174" y="1567301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Cultural  Competence Equality and Diversity</a:t>
                </a:r>
                <a:endParaRPr lang="en-GB" sz="1400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2290542" y="4399176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Social Determinants of Health</a:t>
                </a:r>
                <a:endParaRPr lang="en-GB" sz="1400" dirty="0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2278008" y="623344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Public &amp; Population Health</a:t>
                </a:r>
                <a:endParaRPr lang="en-GB" sz="1400" dirty="0"/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4054173" y="3455218"/>
                <a:ext cx="1973481" cy="1701276"/>
              </a:xfrm>
              <a:prstGeom prst="hexagon">
                <a:avLst/>
              </a:prstGeom>
              <a:solidFill>
                <a:schemeClr val="accent6"/>
              </a:solidFill>
              <a:ln w="2413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Interface between Care </a:t>
                </a:r>
                <a:r>
                  <a:rPr lang="en-GB" sz="1400" dirty="0"/>
                  <a:t>S</a:t>
                </a:r>
                <a:r>
                  <a:rPr lang="en-GB" sz="1400" dirty="0" smtClean="0"/>
                  <a:t>ettings</a:t>
                </a:r>
                <a:endParaRPr lang="en-GB" sz="1400" dirty="0"/>
              </a:p>
            </p:txBody>
          </p:sp>
        </p:grpSp>
      </p:grpSp>
      <p:pic>
        <p:nvPicPr>
          <p:cNvPr id="15" name="Picture Placeholder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>
            <a:fillRect/>
          </a:stretch>
        </p:blipFill>
        <p:spPr>
          <a:xfrm>
            <a:off x="144392" y="1485541"/>
            <a:ext cx="3650141" cy="4831070"/>
          </a:xfrm>
          <a:prstGeom prst="rect">
            <a:avLst/>
          </a:prstGeom>
        </p:spPr>
      </p:pic>
      <p:sp>
        <p:nvSpPr>
          <p:cNvPr id="17" name="Text Placeholder 2"/>
          <p:cNvSpPr txBox="1"/>
          <p:nvPr/>
        </p:nvSpPr>
        <p:spPr>
          <a:xfrm>
            <a:off x="367645" y="424206"/>
            <a:ext cx="11251331" cy="119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Four Helical themes of</a:t>
            </a:r>
            <a:endParaRPr lang="en-US" sz="4000" dirty="0" smtClean="0"/>
          </a:p>
          <a:p>
            <a:r>
              <a:rPr lang="en-US" sz="4000" dirty="0" smtClean="0"/>
              <a:t>‘Curriculum DNA’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08561" y="3736497"/>
            <a:ext cx="152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Social Accountability, Sustainable healthcare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7717" y="1021914"/>
            <a:ext cx="8201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solidFill>
                  <a:schemeClr val="accent6"/>
                </a:solidFill>
              </a:rPr>
              <a:t>G</a:t>
            </a:r>
            <a:endParaRPr lang="en-GB" sz="16600" b="1" dirty="0">
              <a:solidFill>
                <a:schemeClr val="accent6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79011" y="244192"/>
            <a:ext cx="6268824" cy="6268824"/>
            <a:chOff x="574129" y="707663"/>
            <a:chExt cx="5637229" cy="5637229"/>
          </a:xfrm>
        </p:grpSpPr>
        <p:sp>
          <p:nvSpPr>
            <p:cNvPr id="13" name="Oval 12"/>
            <p:cNvSpPr/>
            <p:nvPr/>
          </p:nvSpPr>
          <p:spPr>
            <a:xfrm>
              <a:off x="574129" y="707663"/>
              <a:ext cx="5637229" cy="56372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5068" y="1348032"/>
              <a:ext cx="4375293" cy="4356493"/>
              <a:chOff x="526911" y="623344"/>
              <a:chExt cx="5500744" cy="5477108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2278008" y="2511260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Clinical Science &amp; Practice</a:t>
                </a:r>
                <a:endParaRPr lang="en-GB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535484" y="1567302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Biomedical and Behavioural Sciences</a:t>
                </a:r>
                <a:endParaRPr lang="en-GB" sz="1400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526911" y="3455218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Prescribing</a:t>
                </a:r>
                <a:endParaRPr lang="en-GB" sz="1400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4054174" y="1567301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Clinical Skills</a:t>
                </a:r>
                <a:endParaRPr lang="en-GB" sz="1400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2290542" y="4399176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Clinical Research and Scholarship</a:t>
                </a:r>
                <a:endParaRPr lang="en-GB" sz="1400" dirty="0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2278008" y="623344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Clinical Reasoning, Diagnosis and Medical </a:t>
                </a:r>
                <a:r>
                  <a:rPr lang="en-GB" sz="1400" dirty="0"/>
                  <a:t>M</a:t>
                </a:r>
                <a:r>
                  <a:rPr lang="en-GB" sz="1400" dirty="0" smtClean="0"/>
                  <a:t>anagement</a:t>
                </a:r>
                <a:endParaRPr lang="en-GB" sz="1400" dirty="0"/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4054173" y="3455218"/>
                <a:ext cx="1973481" cy="1701276"/>
              </a:xfrm>
              <a:prstGeom prst="hexagon">
                <a:avLst/>
              </a:prstGeom>
              <a:solidFill>
                <a:srgbClr val="C00000"/>
              </a:solidFill>
              <a:ln w="2413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Consultation Skills including  </a:t>
                </a:r>
                <a:r>
                  <a:rPr lang="en-GB" sz="1400" dirty="0" err="1" smtClean="0"/>
                  <a:t>Communic</a:t>
                </a:r>
                <a:r>
                  <a:rPr lang="en-GB" sz="1400" dirty="0" smtClean="0"/>
                  <a:t>. skills</a:t>
                </a:r>
                <a:endParaRPr lang="en-GB" sz="1400" dirty="0"/>
              </a:p>
            </p:txBody>
          </p:sp>
        </p:grpSp>
      </p:grpSp>
      <p:pic>
        <p:nvPicPr>
          <p:cNvPr id="15" name="Picture Placeholder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>
            <a:fillRect/>
          </a:stretch>
        </p:blipFill>
        <p:spPr>
          <a:xfrm>
            <a:off x="144392" y="1485541"/>
            <a:ext cx="3650141" cy="4831070"/>
          </a:xfrm>
          <a:prstGeom prst="rect">
            <a:avLst/>
          </a:prstGeom>
        </p:spPr>
      </p:pic>
      <p:sp>
        <p:nvSpPr>
          <p:cNvPr id="17" name="Text Placeholder 2"/>
          <p:cNvSpPr txBox="1"/>
          <p:nvPr/>
        </p:nvSpPr>
        <p:spPr>
          <a:xfrm>
            <a:off x="367645" y="424206"/>
            <a:ext cx="11251331" cy="119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Four Helical themes of</a:t>
            </a:r>
            <a:endParaRPr lang="en-US" sz="4000" dirty="0" smtClean="0"/>
          </a:p>
          <a:p>
            <a:r>
              <a:rPr lang="en-US" sz="4000" dirty="0" smtClean="0"/>
              <a:t>‘Curriculum DNA’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47717" y="1972622"/>
            <a:ext cx="820132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C00000"/>
                </a:solidFill>
              </a:rPr>
              <a:t>C</a:t>
            </a:r>
            <a:endParaRPr lang="en-GB" sz="16600" b="1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79011" y="244192"/>
            <a:ext cx="6268824" cy="6268824"/>
            <a:chOff x="574129" y="707663"/>
            <a:chExt cx="5637229" cy="5637229"/>
          </a:xfrm>
        </p:grpSpPr>
        <p:sp>
          <p:nvSpPr>
            <p:cNvPr id="13" name="Oval 12"/>
            <p:cNvSpPr/>
            <p:nvPr/>
          </p:nvSpPr>
          <p:spPr>
            <a:xfrm>
              <a:off x="574129" y="707663"/>
              <a:ext cx="5637229" cy="56372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5068" y="1348032"/>
              <a:ext cx="4375293" cy="4356493"/>
              <a:chOff x="526911" y="623344"/>
              <a:chExt cx="5500744" cy="5477109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2278008" y="2511260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Achieving good medical practice</a:t>
                </a:r>
                <a:endParaRPr lang="en-GB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535484" y="1567302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Teaching</a:t>
                </a:r>
                <a:endParaRPr lang="en-GB" sz="1400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526911" y="3455218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Self-care, Wellbeing and Resilience</a:t>
                </a:r>
                <a:endParaRPr lang="en-GB" sz="1400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4054174" y="1567301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Ethics and Law</a:t>
                </a:r>
                <a:endParaRPr lang="en-GB" sz="1400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2290542" y="4399177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Self-Directed and Lifelong Learning</a:t>
                </a:r>
                <a:endParaRPr lang="en-GB" sz="1400" dirty="0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2278008" y="623344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Public &amp; Population Health</a:t>
                </a:r>
                <a:endParaRPr lang="en-GB" sz="1400" dirty="0"/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4054173" y="3455219"/>
                <a:ext cx="1973481" cy="1701276"/>
              </a:xfrm>
              <a:prstGeom prst="hexagon">
                <a:avLst/>
              </a:prstGeom>
              <a:solidFill>
                <a:srgbClr val="00B0F0"/>
              </a:solidFill>
              <a:ln w="2413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Raising Concerns, Safeguarding and Duty of Candour</a:t>
                </a:r>
                <a:endParaRPr lang="en-GB" sz="1400" dirty="0"/>
              </a:p>
            </p:txBody>
          </p:sp>
        </p:grpSp>
      </p:grpSp>
      <p:pic>
        <p:nvPicPr>
          <p:cNvPr id="15" name="Picture Placeholder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>
            <a:fillRect/>
          </a:stretch>
        </p:blipFill>
        <p:spPr>
          <a:xfrm>
            <a:off x="144392" y="1485541"/>
            <a:ext cx="3650141" cy="4831070"/>
          </a:xfrm>
          <a:prstGeom prst="rect">
            <a:avLst/>
          </a:prstGeom>
        </p:spPr>
      </p:pic>
      <p:sp>
        <p:nvSpPr>
          <p:cNvPr id="17" name="Text Placeholder 2"/>
          <p:cNvSpPr txBox="1"/>
          <p:nvPr/>
        </p:nvSpPr>
        <p:spPr>
          <a:xfrm>
            <a:off x="367645" y="424206"/>
            <a:ext cx="11251331" cy="119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Four Helical themes of</a:t>
            </a:r>
            <a:endParaRPr lang="en-US" sz="4000" dirty="0" smtClean="0"/>
          </a:p>
          <a:p>
            <a:r>
              <a:rPr lang="en-US" sz="4000" dirty="0" smtClean="0"/>
              <a:t>‘Curriculum DNA’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47717" y="2890112"/>
            <a:ext cx="8201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solidFill>
                  <a:srgbClr val="00B0F0"/>
                </a:solidFill>
              </a:rPr>
              <a:t>A</a:t>
            </a:r>
            <a:endParaRPr lang="en-GB" sz="16600" b="1" dirty="0">
              <a:solidFill>
                <a:srgbClr val="00B0F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79011" y="244192"/>
            <a:ext cx="6268824" cy="6268824"/>
            <a:chOff x="574129" y="707663"/>
            <a:chExt cx="5637229" cy="5637229"/>
          </a:xfrm>
        </p:grpSpPr>
        <p:sp>
          <p:nvSpPr>
            <p:cNvPr id="13" name="Oval 12"/>
            <p:cNvSpPr/>
            <p:nvPr/>
          </p:nvSpPr>
          <p:spPr>
            <a:xfrm>
              <a:off x="574129" y="707663"/>
              <a:ext cx="5637229" cy="563722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5068" y="1339555"/>
              <a:ext cx="4375293" cy="4356493"/>
              <a:chOff x="526911" y="612686"/>
              <a:chExt cx="5500744" cy="5477108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2278008" y="2500603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Teamwork for Safe Care</a:t>
                </a:r>
                <a:endParaRPr lang="en-GB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535484" y="1556645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Healthcare Systems</a:t>
                </a:r>
                <a:endParaRPr lang="en-GB" sz="1400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526911" y="3455218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Dealing with Risk and Uncertainty</a:t>
                </a:r>
                <a:endParaRPr lang="en-GB" sz="1400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4054174" y="1556643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Teamwork and Inter-Professional Education (IPE)</a:t>
                </a:r>
                <a:endParaRPr lang="en-GB" sz="1400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2290542" y="4388518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Continuous Improvement and Using Information </a:t>
                </a:r>
                <a:r>
                  <a:rPr lang="en-GB" sz="1400" dirty="0"/>
                  <a:t>S</a:t>
                </a:r>
                <a:r>
                  <a:rPr lang="en-GB" sz="1400" dirty="0" smtClean="0"/>
                  <a:t>afely &amp; Effectively</a:t>
                </a:r>
                <a:endParaRPr lang="en-GB" sz="1400" dirty="0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2278008" y="612686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Leadership, Followership</a:t>
                </a:r>
                <a:endParaRPr lang="en-GB" sz="1400" dirty="0"/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4054173" y="3444560"/>
                <a:ext cx="1973481" cy="1701276"/>
              </a:xfrm>
              <a:prstGeom prst="hexagon">
                <a:avLst/>
              </a:prstGeom>
              <a:solidFill>
                <a:srgbClr val="FFC000"/>
              </a:solidFill>
              <a:ln w="2413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/>
                  <a:t>Communic</a:t>
                </a:r>
                <a:r>
                  <a:rPr lang="en-GB" sz="1400" dirty="0" smtClean="0"/>
                  <a:t>. </a:t>
                </a:r>
                <a:endParaRPr lang="en-GB" sz="1400" dirty="0" smtClean="0"/>
              </a:p>
              <a:p>
                <a:pPr algn="ctr"/>
                <a:r>
                  <a:rPr lang="en-GB" sz="1400" dirty="0" smtClean="0"/>
                  <a:t>and  </a:t>
                </a:r>
                <a:r>
                  <a:rPr lang="en-GB" sz="1400" dirty="0"/>
                  <a:t>N</a:t>
                </a:r>
                <a:r>
                  <a:rPr lang="en-GB" sz="1400" dirty="0" smtClean="0"/>
                  <a:t>egotiation Skills</a:t>
                </a:r>
                <a:endParaRPr lang="en-GB" sz="1400" dirty="0"/>
              </a:p>
            </p:txBody>
          </p:sp>
        </p:grpSp>
      </p:grpSp>
      <p:pic>
        <p:nvPicPr>
          <p:cNvPr id="15" name="Picture Placeholder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>
            <a:fillRect/>
          </a:stretch>
        </p:blipFill>
        <p:spPr>
          <a:xfrm>
            <a:off x="144392" y="1485541"/>
            <a:ext cx="3650141" cy="4831070"/>
          </a:xfrm>
          <a:prstGeom prst="rect">
            <a:avLst/>
          </a:prstGeom>
        </p:spPr>
      </p:pic>
      <p:sp>
        <p:nvSpPr>
          <p:cNvPr id="17" name="Text Placeholder 2"/>
          <p:cNvSpPr txBox="1"/>
          <p:nvPr/>
        </p:nvSpPr>
        <p:spPr>
          <a:xfrm>
            <a:off x="367645" y="424206"/>
            <a:ext cx="11251331" cy="119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Four Helical themes of</a:t>
            </a:r>
            <a:endParaRPr lang="en-US" sz="4000" dirty="0" smtClean="0"/>
          </a:p>
          <a:p>
            <a:r>
              <a:rPr lang="en-US" sz="4000" dirty="0" smtClean="0"/>
              <a:t>‘Curriculum DNA’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06574" y="4137908"/>
            <a:ext cx="8201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FFC000"/>
                </a:solidFill>
              </a:rPr>
              <a:t>T</a:t>
            </a:r>
            <a:endParaRPr lang="en-GB" sz="16600" b="1" dirty="0">
              <a:solidFill>
                <a:srgbClr val="FFC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1" y="589351"/>
            <a:ext cx="10058400" cy="5615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SLIDE_THUMBNAIL_REFRESH" val="1"/>
</p:tagLst>
</file>

<file path=ppt/tags/tag19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20.xml><?xml version="1.0" encoding="utf-8"?>
<p:tagLst xmlns:p="http://schemas.openxmlformats.org/presentationml/2006/main">
  <p:tag name="ARTICULATE_SLIDE_THUMBNAIL_REFRESH" val="1"/>
</p:tagLst>
</file>

<file path=ppt/tags/tag21.xml><?xml version="1.0" encoding="utf-8"?>
<p:tagLst xmlns:p="http://schemas.openxmlformats.org/presentationml/2006/main">
  <p:tag name="ARTICULATE_SLIDE_THUMBNAIL_REFRESH" val="1"/>
</p:tagLst>
</file>

<file path=ppt/tags/tag22.xml><?xml version="1.0" encoding="utf-8"?>
<p:tagLst xmlns:p="http://schemas.openxmlformats.org/presentationml/2006/main">
  <p:tag name="ARTICULATE_SLIDE_THUMBNAIL_REFRESH" val="1"/>
</p:tagLst>
</file>

<file path=ppt/tags/tag23.xml><?xml version="1.0" encoding="utf-8"?>
<p:tagLst xmlns:p="http://schemas.openxmlformats.org/presentationml/2006/main">
  <p:tag name="ARTICULATE_SLIDE_THUMBNAIL_REFRESH" val="1"/>
</p:tagLst>
</file>

<file path=ppt/tags/tag24.xml><?xml version="1.0" encoding="utf-8"?>
<p:tagLst xmlns:p="http://schemas.openxmlformats.org/presentationml/2006/main">
  <p:tag name="ARTICULATE_SLIDE_THUMBNAIL_REFRESH" val="1"/>
</p:tagLst>
</file>

<file path=ppt/tags/tag25.xml><?xml version="1.0" encoding="utf-8"?>
<p:tagLst xmlns:p="http://schemas.openxmlformats.org/presentationml/2006/main">
  <p:tag name="ARTICULATE_SLIDE_THUMBNAIL_REFRESH" val="1"/>
</p:tagLst>
</file>

<file path=ppt/tags/tag26.xml><?xml version="1.0" encoding="utf-8"?>
<p:tagLst xmlns:p="http://schemas.openxmlformats.org/presentationml/2006/main">
  <p:tag name="ARTICULATE_SLIDE_THUMBNAIL_REFRESH" val="1"/>
</p:tagLst>
</file>

<file path=ppt/tags/tag27.xml><?xml version="1.0" encoding="utf-8"?>
<p:tagLst xmlns:p="http://schemas.openxmlformats.org/presentationml/2006/main">
  <p:tag name="ARTICULATE_DESIGN_ID_WHITE" val="1dfMdhxI"/>
  <p:tag name="ARTICULATE_SLIDE_THUMBNAIL_REFRESH" val="1"/>
  <p:tag name="ARTICULATE_PROJECT_OPEN" val="0"/>
  <p:tag name="ARTICULATE_SLIDE_COUNT" val="27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 brand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7006</Words>
  <Application>WPS Presentation</Application>
  <PresentationFormat>Widescreen</PresentationFormat>
  <Paragraphs>305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27</vt:i4>
      </vt:variant>
      <vt:variant>
        <vt:lpstr>幻灯片标题</vt:lpstr>
      </vt:variant>
      <vt:variant>
        <vt:i4>25</vt:i4>
      </vt:variant>
    </vt:vector>
  </HeadingPairs>
  <TitlesOfParts>
    <vt:vector size="61" baseType="lpstr">
      <vt:lpstr>Arial</vt:lpstr>
      <vt:lpstr>SimSun</vt:lpstr>
      <vt:lpstr>Wingdings</vt:lpstr>
      <vt:lpstr>Calibri</vt:lpstr>
      <vt:lpstr>Calibri Light</vt:lpstr>
      <vt:lpstr>Arial</vt:lpstr>
      <vt:lpstr>Times New Roman</vt:lpstr>
      <vt:lpstr>Microsoft YaHei</vt:lpstr>
      <vt:lpstr>Arial Unicode MS</vt:lpstr>
      <vt:lpstr>Master brand opener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Covid 19</vt:lpstr>
      <vt:lpstr>Covid 19</vt:lpstr>
      <vt:lpstr>Covid 19</vt:lpstr>
      <vt:lpstr>Covid 19</vt:lpstr>
      <vt:lpstr>PowerPoint 演示文稿</vt:lpstr>
      <vt:lpstr>Covid 19</vt:lpstr>
      <vt:lpstr>Covid 19</vt:lpstr>
      <vt:lpstr>PowerPoint 演示文稿</vt:lpstr>
      <vt:lpstr>Covid 19</vt:lpstr>
      <vt:lpstr>Covid 19</vt:lpstr>
      <vt:lpstr>Covid 19</vt:lpstr>
      <vt:lpstr>Covid 19</vt:lpstr>
      <vt:lpstr>Covid 19</vt:lpstr>
      <vt:lpstr>Covid 19</vt:lpstr>
      <vt:lpstr>Covid 19</vt:lpstr>
      <vt:lpstr>Covid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louisesands</cp:lastModifiedBy>
  <cp:revision>345</cp:revision>
  <dcterms:created xsi:type="dcterms:W3CDTF">2017-06-15T13:38:00Z</dcterms:created>
  <dcterms:modified xsi:type="dcterms:W3CDTF">2020-09-25T12:42:37Z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97CD40D8-9FB8-4E5C-B0C0-C6625792E72A</vt:lpwstr>
  </property>
  <property fmtid="{D5CDD505-2E9C-101B-9397-08002B2CF9AE}" pid="3" name="ArticulatePath">
    <vt:lpwstr>Filetoupload,775049,en (1)</vt:lpwstr>
  </property>
  <property fmtid="{D5CDD505-2E9C-101B-9397-08002B2CF9AE}" pid="4" name="KSOProductBuildVer">
    <vt:lpwstr>1033-11.2.0.9684</vt:lpwstr>
  </property>
</Properties>
</file>