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5" r:id="rId3"/>
    <p:sldId id="272" r:id="rId4"/>
    <p:sldId id="261" r:id="rId5"/>
    <p:sldId id="262" r:id="rId6"/>
    <p:sldId id="263" r:id="rId7"/>
    <p:sldId id="267" r:id="rId8"/>
    <p:sldId id="269" r:id="rId9"/>
    <p:sldId id="271" r:id="rId10"/>
    <p:sldId id="270" r:id="rId11"/>
    <p:sldId id="264" r:id="rId12"/>
  </p:sldIdLst>
  <p:sldSz cx="12192000" cy="6858000"/>
  <p:notesSz cx="6889750" cy="1001839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569" autoAdjust="0"/>
  </p:normalViewPr>
  <p:slideViewPr>
    <p:cSldViewPr snapToGrid="0">
      <p:cViewPr varScale="1">
        <p:scale>
          <a:sx n="94" d="100"/>
          <a:sy n="94" d="100"/>
        </p:scale>
        <p:origin x="11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2597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B6EC88F5-219A-4822-8002-75945775351A}" type="datetimeFigureOut">
              <a:rPr lang="en-GB" smtClean="0"/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2597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069E16C2-C994-4BF8-9E7D-F8F26EB28BF8}" type="slidenum">
              <a:rPr lang="en-GB" smtClean="0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7C8A130A-2D01-43A1-BA0E-92043C31C6FD}" type="datetimeFigureOut">
              <a:rPr lang="en-GB" smtClean="0"/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10275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1506"/>
            <a:ext cx="5511800" cy="3944868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3B12A562-9094-4282-8B01-DFDDEBC31E4A}" type="slidenum">
              <a:rPr lang="en-GB" smtClean="0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F2477-8DF1-4B77-9C72-670FDA43FFC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87928-7E56-4728-97BE-79C8335CA71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F2477-8DF1-4B77-9C72-670FDA43FFC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87928-7E56-4728-97BE-79C8335CA71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F2477-8DF1-4B77-9C72-670FDA43FFC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87928-7E56-4728-97BE-79C8335CA71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- pic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7010400" cy="68580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7315200" y="414339"/>
            <a:ext cx="4303776" cy="9999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 baseline="0">
                <a:solidFill>
                  <a:srgbClr val="D6000D"/>
                </a:solidFill>
              </a:defRPr>
            </a:lvl1pPr>
          </a:lstStyle>
          <a:p>
            <a:pPr lvl="0"/>
            <a:r>
              <a:rPr lang="en-US" dirty="0" smtClean="0"/>
              <a:t>TITLE GOES HERE IN UPPERCASE BOLD</a:t>
            </a:r>
            <a:endParaRPr lang="en-US" dirty="0" smtClean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6807" y="5782559"/>
            <a:ext cx="1832169" cy="705600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7315200" y="1584325"/>
            <a:ext cx="4303776" cy="32067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21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Cum </a:t>
            </a:r>
            <a:r>
              <a:rPr lang="en-US" dirty="0" err="1" smtClean="0"/>
              <a:t>sociis</a:t>
            </a:r>
            <a:r>
              <a:rPr lang="en-US" dirty="0" smtClean="0"/>
              <a:t> </a:t>
            </a:r>
            <a:r>
              <a:rPr lang="en-US" dirty="0" err="1" smtClean="0"/>
              <a:t>natoque</a:t>
            </a:r>
            <a:r>
              <a:rPr lang="en-US" dirty="0" smtClean="0"/>
              <a:t> </a:t>
            </a:r>
            <a:r>
              <a:rPr lang="en-US" dirty="0" err="1" smtClean="0"/>
              <a:t>penatibus</a:t>
            </a:r>
            <a:r>
              <a:rPr lang="en-US" dirty="0" smtClean="0"/>
              <a:t> et </a:t>
            </a:r>
            <a:r>
              <a:rPr lang="en-US" dirty="0" err="1" smtClean="0"/>
              <a:t>magnis</a:t>
            </a:r>
            <a:r>
              <a:rPr lang="en-US" dirty="0" smtClean="0"/>
              <a:t> dis parturient </a:t>
            </a:r>
            <a:r>
              <a:rPr lang="en-US" dirty="0" err="1" smtClean="0"/>
              <a:t>montes</a:t>
            </a:r>
            <a:r>
              <a:rPr lang="en-US" dirty="0" smtClean="0"/>
              <a:t>, </a:t>
            </a:r>
            <a:r>
              <a:rPr lang="en-US" dirty="0" err="1" smtClean="0"/>
              <a:t>nascetur</a:t>
            </a:r>
            <a:r>
              <a:rPr lang="en-US" dirty="0" smtClean="0"/>
              <a:t> </a:t>
            </a:r>
            <a:r>
              <a:rPr lang="en-US" dirty="0" err="1" smtClean="0"/>
              <a:t>ridiculus</a:t>
            </a:r>
            <a:r>
              <a:rPr lang="en-US" dirty="0" smtClean="0"/>
              <a:t> mus.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posuere</a:t>
            </a:r>
            <a:r>
              <a:rPr lang="en-US" dirty="0" smtClean="0"/>
              <a:t>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at </a:t>
            </a:r>
            <a:r>
              <a:rPr lang="en-US" dirty="0" err="1" smtClean="0"/>
              <a:t>lobortis</a:t>
            </a:r>
            <a:r>
              <a:rPr lang="en-US" dirty="0" smtClean="0"/>
              <a:t>. </a:t>
            </a:r>
            <a:r>
              <a:rPr lang="en-US" dirty="0" err="1" smtClean="0"/>
              <a:t>Vivamus</a:t>
            </a:r>
            <a:r>
              <a:rPr lang="en-US" dirty="0" smtClean="0"/>
              <a:t> </a:t>
            </a:r>
            <a:r>
              <a:rPr lang="en-US" dirty="0" err="1" smtClean="0"/>
              <a:t>sagittis</a:t>
            </a:r>
            <a:r>
              <a:rPr lang="en-US" dirty="0" smtClean="0"/>
              <a:t> lacus </a:t>
            </a:r>
            <a:r>
              <a:rPr lang="en-US" dirty="0" err="1" smtClean="0"/>
              <a:t>vel</a:t>
            </a:r>
            <a:r>
              <a:rPr lang="en-US" dirty="0" smtClean="0"/>
              <a:t> </a:t>
            </a:r>
            <a:r>
              <a:rPr lang="en-US" dirty="0" err="1" smtClean="0"/>
              <a:t>augue</a:t>
            </a:r>
            <a:r>
              <a:rPr lang="en-US" dirty="0" smtClean="0"/>
              <a:t> </a:t>
            </a:r>
            <a:r>
              <a:rPr lang="en-US" dirty="0" err="1" smtClean="0"/>
              <a:t>laoreet</a:t>
            </a:r>
            <a:r>
              <a:rPr lang="en-US" dirty="0" smtClean="0"/>
              <a:t> </a:t>
            </a:r>
            <a:r>
              <a:rPr lang="en-US" dirty="0" err="1" smtClean="0"/>
              <a:t>rutrum</a:t>
            </a:r>
            <a:r>
              <a:rPr lang="en-US" dirty="0" smtClean="0"/>
              <a:t> </a:t>
            </a:r>
            <a:r>
              <a:rPr lang="en-US" dirty="0" err="1" smtClean="0"/>
              <a:t>faucibus</a:t>
            </a:r>
            <a:r>
              <a:rPr lang="en-US" dirty="0" smtClean="0"/>
              <a:t> dolor </a:t>
            </a:r>
            <a:r>
              <a:rPr lang="en-US" dirty="0" err="1" smtClean="0"/>
              <a:t>auctor</a:t>
            </a:r>
            <a:r>
              <a:rPr lang="en-US" dirty="0" smtClean="0"/>
              <a:t>. </a:t>
            </a:r>
            <a:r>
              <a:rPr lang="en-US" dirty="0" err="1" smtClean="0"/>
              <a:t>Praesent</a:t>
            </a:r>
            <a:r>
              <a:rPr lang="en-US" dirty="0" smtClean="0"/>
              <a:t> </a:t>
            </a:r>
            <a:r>
              <a:rPr lang="en-US" dirty="0" err="1" smtClean="0"/>
              <a:t>commodo</a:t>
            </a:r>
            <a:r>
              <a:rPr lang="en-US" dirty="0" smtClean="0"/>
              <a:t> cursus magna, </a:t>
            </a:r>
            <a:r>
              <a:rPr lang="en-US" dirty="0" err="1" smtClean="0"/>
              <a:t>vel</a:t>
            </a:r>
            <a:r>
              <a:rPr lang="en-US" dirty="0" smtClean="0"/>
              <a:t> </a:t>
            </a:r>
            <a:r>
              <a:rPr lang="en-US" dirty="0" err="1" smtClean="0"/>
              <a:t>scelerisque</a:t>
            </a:r>
            <a:r>
              <a:rPr lang="en-US" dirty="0" smtClean="0"/>
              <a:t> </a:t>
            </a:r>
            <a:r>
              <a:rPr lang="en-US" dirty="0" err="1" smtClean="0"/>
              <a:t>nisl</a:t>
            </a:r>
            <a:r>
              <a:rPr lang="en-US" dirty="0" smtClean="0"/>
              <a:t> </a:t>
            </a:r>
            <a:r>
              <a:rPr lang="en-US" dirty="0" err="1" smtClean="0"/>
              <a:t>consectetur</a:t>
            </a:r>
            <a:r>
              <a:rPr lang="en-US" dirty="0" smtClean="0"/>
              <a:t> et.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F2477-8DF1-4B77-9C72-670FDA43FFC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87928-7E56-4728-97BE-79C8335CA71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F2477-8DF1-4B77-9C72-670FDA43FFC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87928-7E56-4728-97BE-79C8335CA71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F2477-8DF1-4B77-9C72-670FDA43FFC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87928-7E56-4728-97BE-79C8335CA71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F2477-8DF1-4B77-9C72-670FDA43FFC8}" type="datetimeFigureOut">
              <a:rPr lang="en-GB" smtClean="0"/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87928-7E56-4728-97BE-79C8335CA71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F2477-8DF1-4B77-9C72-670FDA43FFC8}" type="datetimeFigureOut">
              <a:rPr lang="en-GB" smtClean="0"/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87928-7E56-4728-97BE-79C8335CA71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F2477-8DF1-4B77-9C72-670FDA43FFC8}" type="datetimeFigureOut">
              <a:rPr lang="en-GB" smtClean="0"/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87928-7E56-4728-97BE-79C8335CA71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F2477-8DF1-4B77-9C72-670FDA43FFC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87928-7E56-4728-97BE-79C8335CA71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F2477-8DF1-4B77-9C72-670FDA43FFC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87928-7E56-4728-97BE-79C8335CA710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F2477-8DF1-4B77-9C72-670FDA43FFC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87928-7E56-4728-97BE-79C8335CA710}" type="slidenum">
              <a:rPr lang="en-GB" smtClean="0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FINAL%20SUMMARY%20for%20Remote%20Clinical%20Skills%20Teachers%20-%20Autumn%20MED%202021%202020-21.pd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WELCOME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year clinical skills attachment support </a:t>
            </a:r>
            <a:r>
              <a:rPr lang="en-GB" dirty="0" smtClean="0"/>
              <a:t>meeting</a:t>
            </a:r>
            <a:endParaRPr lang="en-GB" dirty="0" smtClean="0"/>
          </a:p>
          <a:p>
            <a:r>
              <a:rPr lang="en-GB" dirty="0" smtClean="0"/>
              <a:t>Autumn 2020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800475" y="63288"/>
            <a:ext cx="4303776" cy="404811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What is the future?</a:t>
            </a:r>
            <a:endParaRPr lang="en-US" sz="2400" dirty="0" smtClean="0"/>
          </a:p>
          <a:p>
            <a:pPr algn="ctr"/>
            <a:endParaRPr lang="en-US" sz="24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286359" y="1584325"/>
            <a:ext cx="10332617" cy="4258536"/>
          </a:xfrm>
        </p:spPr>
        <p:txBody>
          <a:bodyPr>
            <a:normAutofit fontScale="92500" lnSpcReduction="10000"/>
          </a:bodyPr>
          <a:lstStyle/>
          <a:p>
            <a:r>
              <a:rPr lang="en-GB" sz="2000" dirty="0" smtClean="0"/>
              <a:t>		</a:t>
            </a:r>
            <a:r>
              <a:rPr lang="en-GB" dirty="0"/>
              <a:t>Remote consulting / Remote care</a:t>
            </a:r>
            <a:endParaRPr lang="en-GB" dirty="0"/>
          </a:p>
          <a:p>
            <a:r>
              <a:rPr lang="en-GB" dirty="0"/>
              <a:t>	</a:t>
            </a:r>
            <a:endParaRPr lang="en-GB" dirty="0"/>
          </a:p>
          <a:p>
            <a:r>
              <a:rPr lang="en-GB" dirty="0" smtClean="0"/>
              <a:t>Opportunity </a:t>
            </a:r>
            <a:r>
              <a:rPr lang="en-GB" dirty="0"/>
              <a:t>during the remote teaching to consider changes to </a:t>
            </a:r>
            <a:r>
              <a:rPr lang="en-GB" dirty="0" smtClean="0"/>
              <a:t>all </a:t>
            </a:r>
            <a:r>
              <a:rPr lang="en-GB" dirty="0"/>
              <a:t>of our clinical </a:t>
            </a:r>
            <a:r>
              <a:rPr lang="en-GB" dirty="0" smtClean="0"/>
              <a:t>practice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/>
              <a:t>	</a:t>
            </a:r>
            <a:r>
              <a:rPr lang="en-GB" dirty="0" smtClean="0"/>
              <a:t>		Autumn to </a:t>
            </a:r>
            <a:r>
              <a:rPr lang="en-GB" b="1" u="sng" dirty="0" smtClean="0"/>
              <a:t>Spring 2021</a:t>
            </a:r>
            <a:endParaRPr lang="en-GB" b="1" u="sng" dirty="0" smtClean="0"/>
          </a:p>
          <a:p>
            <a:r>
              <a:rPr lang="en-GB" dirty="0" smtClean="0"/>
              <a:t>Be reassured  - We fully appreciate students</a:t>
            </a:r>
            <a:r>
              <a:rPr lang="en-GB" dirty="0"/>
              <a:t>’ experience and competence in clinical </a:t>
            </a:r>
            <a:r>
              <a:rPr lang="en-GB" dirty="0" smtClean="0"/>
              <a:t>skills cannot match that of previous students at this stage.</a:t>
            </a:r>
            <a:endParaRPr lang="en-GB" dirty="0"/>
          </a:p>
          <a:p>
            <a:r>
              <a:rPr lang="en-GB" dirty="0" smtClean="0"/>
              <a:t>Details are yet to be decided but there is more time.</a:t>
            </a:r>
            <a:endParaRPr lang="en-GB" dirty="0" smtClean="0"/>
          </a:p>
          <a:p>
            <a:pPr algn="ctr"/>
            <a:endParaRPr lang="en-GB" dirty="0" smtClean="0"/>
          </a:p>
          <a:p>
            <a:endParaRPr lang="en-GB" dirty="0"/>
          </a:p>
          <a:p>
            <a:r>
              <a:rPr lang="en-GB" sz="2400" dirty="0" smtClean="0"/>
              <a:t>		</a:t>
            </a:r>
            <a:endParaRPr lang="en-GB" sz="2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800475" y="711200"/>
            <a:ext cx="4303776" cy="690880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OUTLINE OF MEETING</a:t>
            </a:r>
            <a:endParaRPr lang="en-US" sz="24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174599" y="923925"/>
            <a:ext cx="10332617" cy="4258536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Present a summary </a:t>
            </a:r>
            <a:r>
              <a:rPr lang="en-GB" dirty="0"/>
              <a:t>of </a:t>
            </a:r>
            <a:r>
              <a:rPr lang="en-GB" dirty="0" smtClean="0"/>
              <a:t>important updates for autumn </a:t>
            </a:r>
            <a:r>
              <a:rPr lang="en-GB" dirty="0"/>
              <a:t>clinical </a:t>
            </a:r>
            <a:r>
              <a:rPr lang="en-GB" dirty="0" smtClean="0"/>
              <a:t>skills attachment </a:t>
            </a:r>
            <a:r>
              <a:rPr lang="en-GB" dirty="0"/>
              <a:t>sessions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Respond </a:t>
            </a:r>
            <a:r>
              <a:rPr lang="en-GB" dirty="0"/>
              <a:t>to questions raised ( that tutors have been invited to send in by email) and opportunity to raise questions live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IT/zoom guidance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</a:t>
            </a:r>
            <a:r>
              <a:rPr lang="en-GB" dirty="0" smtClean="0"/>
              <a:t>roubleshooting </a:t>
            </a:r>
            <a:r>
              <a:rPr lang="en-GB" dirty="0"/>
              <a:t>&amp; support options </a:t>
            </a:r>
            <a:r>
              <a:rPr lang="en-GB" dirty="0" smtClean="0"/>
              <a:t>for </a:t>
            </a:r>
            <a:r>
              <a:rPr lang="en-GB" dirty="0"/>
              <a:t>tutors</a:t>
            </a:r>
            <a:endParaRPr lang="en-GB" dirty="0"/>
          </a:p>
          <a:p>
            <a:r>
              <a:rPr lang="en-GB" dirty="0"/>
              <a:t> </a:t>
            </a:r>
            <a:endParaRPr lang="en-GB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800475" y="63288"/>
            <a:ext cx="4303776" cy="404811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CLINICAL SKILLS ATTACHMENT- YEAR 2</a:t>
            </a:r>
            <a:endParaRPr lang="en-US" sz="24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174599" y="923925"/>
            <a:ext cx="10332617" cy="4258536"/>
          </a:xfrm>
        </p:spPr>
        <p:txBody>
          <a:bodyPr>
            <a:normAutofit lnSpcReduction="10000"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			What </a:t>
            </a:r>
            <a:r>
              <a:rPr lang="en-GB" sz="2800" b="1" dirty="0">
                <a:solidFill>
                  <a:srgbClr val="FF0000"/>
                </a:solidFill>
              </a:rPr>
              <a:t>is unchanged?</a:t>
            </a:r>
            <a:endParaRPr lang="en-GB" sz="2800" b="1" dirty="0">
              <a:solidFill>
                <a:srgbClr val="FF0000"/>
              </a:solidFill>
            </a:endParaRPr>
          </a:p>
          <a:p>
            <a:endParaRPr lang="en-GB" b="1" dirty="0">
              <a:solidFill>
                <a:srgbClr val="FF0000"/>
              </a:solidFill>
            </a:endParaRPr>
          </a:p>
          <a:p>
            <a:r>
              <a:rPr lang="en-GB" dirty="0"/>
              <a:t>Experienced Teachers – </a:t>
            </a:r>
            <a:r>
              <a:rPr lang="en-GB" dirty="0" smtClean="0"/>
              <a:t>Massive thank </a:t>
            </a:r>
            <a:r>
              <a:rPr lang="en-GB" dirty="0"/>
              <a:t>you!</a:t>
            </a:r>
            <a:endParaRPr lang="en-GB" dirty="0"/>
          </a:p>
          <a:p>
            <a:r>
              <a:rPr lang="en-GB" dirty="0"/>
              <a:t>Familiar Resources – Website, Teachers Guidelines, Role plays, QRG, DOCS</a:t>
            </a:r>
            <a:endParaRPr lang="en-GB" dirty="0"/>
          </a:p>
          <a:p>
            <a:r>
              <a:rPr lang="en-GB" dirty="0"/>
              <a:t>Small groups students  - remains 6-7  - previous “tutorial” groups</a:t>
            </a:r>
            <a:endParaRPr lang="en-GB" dirty="0"/>
          </a:p>
          <a:p>
            <a:r>
              <a:rPr lang="en-GB" dirty="0"/>
              <a:t>Importance of keeping an accurate attendance register</a:t>
            </a:r>
            <a:endParaRPr lang="en-GB" dirty="0"/>
          </a:p>
          <a:p>
            <a:r>
              <a:rPr lang="en-GB" dirty="0"/>
              <a:t>Weekly timetable</a:t>
            </a:r>
            <a:endParaRPr lang="en-GB" dirty="0"/>
          </a:p>
          <a:p>
            <a:r>
              <a:rPr lang="en-GB" dirty="0"/>
              <a:t>CSEC sessions f2f (less skills – DRE/glucometer/insulin/eyes/ears</a:t>
            </a:r>
            <a:r>
              <a:rPr lang="en-GB" dirty="0" smtClean="0"/>
              <a:t>)  </a:t>
            </a:r>
            <a:endParaRPr lang="en-GB" dirty="0" smtClean="0"/>
          </a:p>
          <a:p>
            <a:endParaRPr lang="en-GB" dirty="0"/>
          </a:p>
          <a:p>
            <a:r>
              <a:rPr lang="en-GB" i="1" u="sng" dirty="0">
                <a:solidFill>
                  <a:srgbClr val="FF0000"/>
                </a:solidFill>
              </a:rPr>
              <a:t>https://</a:t>
            </a:r>
            <a:r>
              <a:rPr lang="en-GB" i="1" u="sng" dirty="0" smtClean="0">
                <a:solidFill>
                  <a:srgbClr val="FF0000"/>
                </a:solidFill>
              </a:rPr>
              <a:t>www.med.qub.ac.uk/portal</a:t>
            </a:r>
            <a:endParaRPr lang="en-GB" i="1" u="sng" dirty="0">
              <a:solidFill>
                <a:srgbClr val="FF0000"/>
              </a:solidFill>
            </a:endParaRPr>
          </a:p>
          <a:p>
            <a:endParaRPr lang="en-GB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800475" y="63288"/>
            <a:ext cx="4303776" cy="404811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CLINICAL SKILLS ATTACHMENT- YEAR 2</a:t>
            </a:r>
            <a:endParaRPr lang="en-US" sz="2400" dirty="0" smtClean="0"/>
          </a:p>
          <a:p>
            <a:pPr algn="ctr"/>
            <a:endParaRPr lang="en-US" sz="24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286359" y="1584325"/>
            <a:ext cx="10332617" cy="4258536"/>
          </a:xfrm>
        </p:spPr>
        <p:txBody>
          <a:bodyPr>
            <a:normAutofit fontScale="62500" lnSpcReduction="20000"/>
          </a:bodyPr>
          <a:lstStyle/>
          <a:p>
            <a:r>
              <a:rPr lang="en-GB" sz="2000" dirty="0" smtClean="0"/>
              <a:t>				</a:t>
            </a:r>
            <a:r>
              <a:rPr lang="en-GB" sz="3600" b="1" dirty="0" smtClean="0">
                <a:solidFill>
                  <a:srgbClr val="FF0000"/>
                </a:solidFill>
              </a:rPr>
              <a:t>What is different?</a:t>
            </a:r>
            <a:endParaRPr lang="en-GB" sz="3600" b="1" dirty="0" smtClean="0">
              <a:solidFill>
                <a:srgbClr val="FF0000"/>
              </a:solidFill>
            </a:endParaRPr>
          </a:p>
          <a:p>
            <a:r>
              <a:rPr lang="en-GB" sz="2300" dirty="0" smtClean="0"/>
              <a:t>Remote </a:t>
            </a:r>
            <a:r>
              <a:rPr lang="en-GB" sz="2300" dirty="0"/>
              <a:t>teaching by ZOOM only – basic Zoom training blog available</a:t>
            </a:r>
            <a:endParaRPr lang="en-GB" sz="2300" dirty="0"/>
          </a:p>
          <a:p>
            <a:endParaRPr lang="en-GB" sz="2300" dirty="0"/>
          </a:p>
          <a:p>
            <a:r>
              <a:rPr lang="en-GB" sz="2300" dirty="0"/>
              <a:t>Clinical skills – mixture of ‘usual’ autumn skills with some spring 2</a:t>
            </a:r>
            <a:r>
              <a:rPr lang="en-GB" sz="2300" baseline="30000" dirty="0"/>
              <a:t>nd</a:t>
            </a:r>
            <a:r>
              <a:rPr lang="en-GB" sz="2300" dirty="0"/>
              <a:t> year skills </a:t>
            </a:r>
            <a:endParaRPr lang="en-GB" sz="2300" dirty="0"/>
          </a:p>
          <a:p>
            <a:r>
              <a:rPr lang="en-GB" sz="2300" dirty="0"/>
              <a:t>	GI / Diabetes / Neurology</a:t>
            </a:r>
            <a:endParaRPr lang="en-GB" sz="2300" dirty="0"/>
          </a:p>
          <a:p>
            <a:r>
              <a:rPr lang="en-GB" sz="2300" dirty="0"/>
              <a:t>	MSK / </a:t>
            </a:r>
            <a:r>
              <a:rPr lang="en-GB" sz="2300" dirty="0" err="1"/>
              <a:t>Gynae</a:t>
            </a:r>
            <a:r>
              <a:rPr lang="en-GB" sz="2300" dirty="0"/>
              <a:t> / Thyroid</a:t>
            </a:r>
            <a:endParaRPr lang="en-GB" sz="2300" dirty="0"/>
          </a:p>
          <a:p>
            <a:endParaRPr lang="en-GB" sz="2300" dirty="0"/>
          </a:p>
          <a:p>
            <a:r>
              <a:rPr lang="en-GB" sz="2300" dirty="0"/>
              <a:t>9 weekly sessions to be timetabled -  but allows 3 weeks wriggle room to change dates in </a:t>
            </a:r>
            <a:r>
              <a:rPr lang="en-GB" sz="2300" dirty="0" smtClean="0"/>
              <a:t>emergencies </a:t>
            </a:r>
            <a:endParaRPr lang="en-GB" sz="2300" dirty="0" smtClean="0"/>
          </a:p>
          <a:p>
            <a:endParaRPr lang="en-GB" sz="2300" dirty="0" smtClean="0"/>
          </a:p>
          <a:p>
            <a:r>
              <a:rPr lang="en-GB" sz="2300" dirty="0" smtClean="0"/>
              <a:t>Please ensure you have </a:t>
            </a:r>
            <a:r>
              <a:rPr lang="en-GB" sz="2300" dirty="0"/>
              <a:t>s</a:t>
            </a:r>
            <a:r>
              <a:rPr lang="en-GB" sz="2300" dirty="0" smtClean="0"/>
              <a:t>tudent </a:t>
            </a:r>
            <a:r>
              <a:rPr lang="en-GB" sz="2300" dirty="0" smtClean="0"/>
              <a:t>contact details</a:t>
            </a:r>
            <a:endParaRPr lang="en-GB" sz="2300" dirty="0"/>
          </a:p>
          <a:p>
            <a:endParaRPr lang="en-GB" sz="2300" dirty="0"/>
          </a:p>
          <a:p>
            <a:r>
              <a:rPr lang="en-GB" sz="2300" dirty="0"/>
              <a:t>NO REAL </a:t>
            </a:r>
            <a:r>
              <a:rPr lang="en-GB" sz="2300" dirty="0" smtClean="0"/>
              <a:t>patient involvement </a:t>
            </a:r>
            <a:r>
              <a:rPr lang="en-GB" sz="2300" dirty="0"/>
              <a:t>so…….</a:t>
            </a:r>
            <a:endParaRPr lang="en-GB" sz="2300" dirty="0"/>
          </a:p>
          <a:p>
            <a:r>
              <a:rPr lang="en-GB" sz="2300" dirty="0"/>
              <a:t>	Role plays expanded, Detailed DOCS, your patient stories…..</a:t>
            </a:r>
            <a:endParaRPr lang="en-GB" sz="2300" dirty="0"/>
          </a:p>
          <a:p>
            <a:endParaRPr lang="en-GB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800475" y="63288"/>
            <a:ext cx="4382630" cy="404811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CLINICAL SKILLS ATTACHMENT- </a:t>
            </a:r>
            <a:endParaRPr lang="en-US" sz="2400" dirty="0" smtClean="0"/>
          </a:p>
          <a:p>
            <a:pPr algn="ctr"/>
            <a:endParaRPr lang="en-US" sz="24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286359" y="1584325"/>
            <a:ext cx="10332617" cy="4258536"/>
          </a:xfrm>
        </p:spPr>
        <p:txBody>
          <a:bodyPr>
            <a:normAutofit fontScale="47500" lnSpcReduction="20000"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	</a:t>
            </a:r>
            <a:r>
              <a:rPr lang="en-GB" sz="3300" b="1" dirty="0"/>
              <a:t>Feedback remains essential to clinical skills teaching! </a:t>
            </a:r>
            <a:endParaRPr lang="en-GB" sz="3300" b="1" dirty="0"/>
          </a:p>
          <a:p>
            <a:r>
              <a:rPr lang="en-GB" sz="3000" dirty="0"/>
              <a:t>How?…..</a:t>
            </a:r>
            <a:endParaRPr lang="en-GB" sz="3000" dirty="0"/>
          </a:p>
          <a:p>
            <a:r>
              <a:rPr lang="en-GB" sz="3000" dirty="0"/>
              <a:t>	</a:t>
            </a:r>
            <a:endParaRPr lang="en-GB" sz="3000" dirty="0"/>
          </a:p>
          <a:p>
            <a:r>
              <a:rPr lang="en-GB" sz="3000" dirty="0"/>
              <a:t>Histories – Live student role plays – consider break out rooms (another blog)</a:t>
            </a:r>
            <a:endParaRPr lang="en-GB" sz="3000" dirty="0"/>
          </a:p>
          <a:p>
            <a:r>
              <a:rPr lang="en-GB" sz="3000" dirty="0"/>
              <a:t>Examinations – Live demos may be possible – Likely dependent on video recordings of students performing skills on volunteers	</a:t>
            </a:r>
            <a:endParaRPr lang="en-GB" sz="3000" dirty="0"/>
          </a:p>
          <a:p>
            <a:pPr lvl="2"/>
            <a:r>
              <a:rPr lang="en-GB" sz="3000" dirty="0"/>
              <a:t>Video recording guidance available – </a:t>
            </a:r>
            <a:r>
              <a:rPr lang="en-GB" sz="3000" dirty="0" smtClean="0"/>
              <a:t>Limit  5m </a:t>
            </a:r>
            <a:r>
              <a:rPr lang="en-GB" sz="3000" dirty="0" err="1" smtClean="0"/>
              <a:t>maxm</a:t>
            </a:r>
            <a:r>
              <a:rPr lang="en-GB" sz="3000" dirty="0" smtClean="0"/>
              <a:t>, Volunteer 18 or over, View consent </a:t>
            </a:r>
            <a:r>
              <a:rPr lang="en-GB" sz="3000" dirty="0"/>
              <a:t>forms, Student Checklist  </a:t>
            </a:r>
            <a:endParaRPr lang="en-GB" sz="3000" dirty="0"/>
          </a:p>
          <a:p>
            <a:pPr lvl="2"/>
            <a:r>
              <a:rPr lang="en-GB" sz="3000" dirty="0"/>
              <a:t>Onus is on the student </a:t>
            </a:r>
            <a:r>
              <a:rPr lang="en-GB" sz="3000" dirty="0" smtClean="0"/>
              <a:t>to  </a:t>
            </a:r>
            <a:r>
              <a:rPr lang="en-GB" sz="3000" dirty="0"/>
              <a:t>“share screen” with the </a:t>
            </a:r>
            <a:r>
              <a:rPr lang="en-GB" sz="3000" dirty="0" smtClean="0"/>
              <a:t>group to play recordings</a:t>
            </a:r>
            <a:endParaRPr lang="en-GB" sz="3000" dirty="0"/>
          </a:p>
          <a:p>
            <a:pPr lvl="2"/>
            <a:endParaRPr lang="en-GB" sz="3000" dirty="0"/>
          </a:p>
          <a:p>
            <a:r>
              <a:rPr lang="en-GB" sz="3000" dirty="0"/>
              <a:t>	Requires flexibility depending on individual circumstances / groups</a:t>
            </a:r>
            <a:endParaRPr lang="en-GB" sz="3000" dirty="0"/>
          </a:p>
          <a:p>
            <a:r>
              <a:rPr lang="en-GB" sz="3000" dirty="0"/>
              <a:t>	No expectation of DOCS but students need to upload their video </a:t>
            </a:r>
            <a:r>
              <a:rPr lang="en-GB" sz="3000" dirty="0" smtClean="0"/>
              <a:t>checklists to </a:t>
            </a:r>
            <a:r>
              <a:rPr lang="en-GB" sz="3000" dirty="0"/>
              <a:t>their e-portfolio</a:t>
            </a:r>
            <a:endParaRPr lang="en-GB" sz="3000" dirty="0"/>
          </a:p>
          <a:p>
            <a:r>
              <a:rPr lang="en-GB" sz="3000" dirty="0"/>
              <a:t>Set ‘homework’ task  weekly prior preparation by students will be essential  - Suggestions on the timetable  </a:t>
            </a:r>
            <a:r>
              <a:rPr lang="en-GB" sz="3000" dirty="0" err="1"/>
              <a:t>eg</a:t>
            </a:r>
            <a:r>
              <a:rPr lang="en-GB" sz="3000" dirty="0"/>
              <a:t>. reviewing webpages /1 or 2 students preparing a </a:t>
            </a:r>
            <a:r>
              <a:rPr lang="en-GB" sz="3000" dirty="0" smtClean="0"/>
              <a:t>video</a:t>
            </a:r>
            <a:endParaRPr lang="en-GB" sz="3000" dirty="0" smtClean="0"/>
          </a:p>
          <a:p>
            <a:endParaRPr lang="en-GB" sz="3000" dirty="0" smtClean="0"/>
          </a:p>
          <a:p>
            <a:r>
              <a:rPr lang="en-GB" sz="3000" dirty="0" smtClean="0"/>
              <a:t>* Students have been provided with tendon hammers</a:t>
            </a:r>
            <a:endParaRPr lang="en-GB" sz="3000" dirty="0"/>
          </a:p>
          <a:p>
            <a:r>
              <a:rPr lang="en-GB" sz="3000" b="1" dirty="0" smtClean="0">
                <a:solidFill>
                  <a:srgbClr val="FF0000"/>
                </a:solidFill>
              </a:rPr>
              <a:t>		</a:t>
            </a:r>
            <a:endParaRPr lang="en-GB" sz="3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800475" y="63288"/>
            <a:ext cx="4303776" cy="1359112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CLINICAL SKILLS ATTACHMENT- </a:t>
            </a:r>
            <a:endParaRPr lang="en-US" sz="2400" dirty="0" smtClean="0"/>
          </a:p>
          <a:p>
            <a:pPr algn="ctr"/>
            <a:r>
              <a:rPr lang="en-US" sz="2400" dirty="0" smtClean="0"/>
              <a:t>TEACHER QUESTIONS AND CONCERNS</a:t>
            </a:r>
            <a:endParaRPr lang="en-US" sz="2400" dirty="0" smtClean="0"/>
          </a:p>
          <a:p>
            <a:pPr algn="ctr"/>
            <a:endParaRPr lang="en-US" sz="24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326999" y="1950719"/>
            <a:ext cx="10332617" cy="3892141"/>
          </a:xfrm>
        </p:spPr>
        <p:txBody>
          <a:bodyPr>
            <a:normAutofit/>
          </a:bodyPr>
          <a:lstStyle/>
          <a:p>
            <a:r>
              <a:rPr lang="en-GB" dirty="0" smtClean="0"/>
              <a:t>Zoom </a:t>
            </a:r>
            <a:r>
              <a:rPr lang="en-GB" dirty="0"/>
              <a:t>use- </a:t>
            </a:r>
            <a:r>
              <a:rPr lang="en-GB" dirty="0" smtClean="0"/>
              <a:t>licensing </a:t>
            </a:r>
            <a:r>
              <a:rPr lang="en-GB" dirty="0"/>
              <a:t>&amp; skills for effective usage</a:t>
            </a:r>
            <a:endParaRPr lang="en-GB" dirty="0"/>
          </a:p>
          <a:p>
            <a:r>
              <a:rPr lang="en-GB" dirty="0" smtClean="0"/>
              <a:t>IT Equipment </a:t>
            </a:r>
            <a:r>
              <a:rPr lang="en-GB" dirty="0"/>
              <a:t>needed for remote teaching</a:t>
            </a:r>
            <a:endParaRPr lang="en-GB" dirty="0"/>
          </a:p>
          <a:p>
            <a:endParaRPr lang="en-GB" dirty="0"/>
          </a:p>
          <a:p>
            <a:r>
              <a:rPr lang="en-GB" dirty="0"/>
              <a:t>Loss of depth of learning experience compared to previous clinical skills attachment </a:t>
            </a:r>
            <a:r>
              <a:rPr lang="en-GB" dirty="0" smtClean="0"/>
              <a:t>teaching</a:t>
            </a:r>
            <a:endParaRPr lang="en-GB" dirty="0" smtClean="0"/>
          </a:p>
          <a:p>
            <a:r>
              <a:rPr lang="en-GB" dirty="0" smtClean="0"/>
              <a:t>Number of skill topics to be covered each week</a:t>
            </a:r>
            <a:endParaRPr lang="en-GB" dirty="0"/>
          </a:p>
          <a:p>
            <a:endParaRPr lang="en-GB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1200" dirty="0" smtClean="0">
                <a:hlinkClick r:id="rId1" action="ppaction://hlinkfile"/>
              </a:rPr>
              <a:t>FINAL SUMMARY for Remote Clinical Skills Teachers - Autumn MED 2021 2020-21.pdf</a:t>
            </a:r>
            <a:br>
              <a:rPr lang="en-GB" sz="1200" dirty="0" smtClean="0"/>
            </a:br>
            <a:endParaRPr lang="en-GB" sz="1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995680"/>
            <a:ext cx="10515600" cy="5181283"/>
          </a:xfrm>
        </p:spPr>
        <p:txBody>
          <a:bodyPr>
            <a:normAutofit/>
          </a:bodyPr>
          <a:lstStyle/>
          <a:p>
            <a:r>
              <a:rPr lang="en-GB" sz="1100" dirty="0" smtClean="0"/>
              <a:t>WEEK 1 </a:t>
            </a:r>
            <a:endParaRPr lang="en-GB" sz="1100" dirty="0" smtClean="0"/>
          </a:p>
          <a:p>
            <a:pPr marL="0" indent="0">
              <a:buNone/>
            </a:pPr>
            <a:r>
              <a:rPr lang="en-GB" sz="1100" dirty="0" smtClean="0"/>
              <a:t>Introductions</a:t>
            </a:r>
            <a:r>
              <a:rPr lang="en-GB" sz="1100" dirty="0"/>
              <a:t>, Consider ice breakers  Group situation - Identify learning opportunities in the group Planning ahead – ground rules (</a:t>
            </a:r>
            <a:r>
              <a:rPr lang="en-GB" sz="1100" dirty="0" err="1"/>
              <a:t>zoom,videoing,consent</a:t>
            </a:r>
            <a:r>
              <a:rPr lang="en-GB" sz="1100" dirty="0"/>
              <a:t>),  equipment needs (</a:t>
            </a:r>
            <a:r>
              <a:rPr lang="en-GB" sz="1100" dirty="0" err="1"/>
              <a:t>recording,DOCS</a:t>
            </a:r>
            <a:r>
              <a:rPr lang="en-GB" sz="1100" dirty="0"/>
              <a:t> </a:t>
            </a:r>
            <a:r>
              <a:rPr lang="en-GB" sz="1100" dirty="0" err="1"/>
              <a:t>etc</a:t>
            </a:r>
            <a:r>
              <a:rPr lang="en-GB" sz="1100" dirty="0"/>
              <a:t>), student circumstances etc. Infection control principles Review year 1 skills </a:t>
            </a:r>
            <a:r>
              <a:rPr lang="en-GB" sz="1100" dirty="0" err="1"/>
              <a:t>eg</a:t>
            </a:r>
            <a:r>
              <a:rPr lang="en-GB" sz="1100" dirty="0"/>
              <a:t>. cardiac /respiratory /urinary histories. </a:t>
            </a:r>
            <a:endParaRPr lang="en-GB" sz="1100" dirty="0" smtClean="0"/>
          </a:p>
          <a:p>
            <a:pPr marL="0" indent="0">
              <a:buNone/>
            </a:pPr>
            <a:endParaRPr lang="en-GB" sz="1100" dirty="0"/>
          </a:p>
          <a:p>
            <a:r>
              <a:rPr lang="en-GB" sz="1100" dirty="0" smtClean="0"/>
              <a:t>WEEK 2 </a:t>
            </a:r>
            <a:endParaRPr lang="en-GB" sz="1100" dirty="0" smtClean="0"/>
          </a:p>
          <a:p>
            <a:pPr marL="0" indent="0">
              <a:buNone/>
            </a:pPr>
            <a:r>
              <a:rPr lang="en-GB" sz="1100" dirty="0" smtClean="0"/>
              <a:t>All </a:t>
            </a:r>
            <a:r>
              <a:rPr lang="en-GB" sz="1100" dirty="0"/>
              <a:t>students review the online resources for: GI history GI examination </a:t>
            </a:r>
            <a:endParaRPr lang="en-GB" sz="1100" dirty="0"/>
          </a:p>
          <a:p>
            <a:pPr marL="0" indent="0">
              <a:buNone/>
            </a:pPr>
            <a:r>
              <a:rPr lang="en-GB" sz="1100" dirty="0" smtClean="0"/>
              <a:t>GI </a:t>
            </a:r>
            <a:r>
              <a:rPr lang="en-GB" sz="1100" dirty="0"/>
              <a:t>history – clinical scenarios /examples  GI system examination </a:t>
            </a:r>
            <a:endParaRPr lang="en-GB" sz="1100" dirty="0" smtClean="0"/>
          </a:p>
          <a:p>
            <a:pPr marL="0" indent="0">
              <a:buNone/>
            </a:pPr>
            <a:endParaRPr lang="en-GB" sz="1100" dirty="0"/>
          </a:p>
          <a:p>
            <a:r>
              <a:rPr lang="en-GB" sz="1100" dirty="0" smtClean="0"/>
              <a:t>WEEK 3  	</a:t>
            </a:r>
            <a:endParaRPr lang="en-GB" sz="1100" dirty="0"/>
          </a:p>
          <a:p>
            <a:pPr marL="0" indent="0">
              <a:buNone/>
            </a:pPr>
            <a:r>
              <a:rPr lang="en-GB" sz="1100" dirty="0"/>
              <a:t>2 students prepare skills: Prepare a video or be willing to perform live role play of a GI history or abdominal exam </a:t>
            </a:r>
            <a:endParaRPr lang="en-GB" sz="1100" dirty="0"/>
          </a:p>
          <a:p>
            <a:pPr marL="0" indent="0">
              <a:buNone/>
            </a:pPr>
            <a:r>
              <a:rPr lang="en-GB" sz="1100" dirty="0" smtClean="0"/>
              <a:t>All </a:t>
            </a:r>
            <a:r>
              <a:rPr lang="en-GB" sz="1100" dirty="0"/>
              <a:t>students review the online resources for: DM history  Examination sensation </a:t>
            </a:r>
            <a:endParaRPr lang="en-GB" sz="1100" dirty="0"/>
          </a:p>
          <a:p>
            <a:pPr marL="0" indent="0">
              <a:buNone/>
            </a:pPr>
            <a:r>
              <a:rPr lang="en-GB" sz="1100" dirty="0"/>
              <a:t>Watch videos / live role play and give feedback  </a:t>
            </a:r>
            <a:r>
              <a:rPr lang="en-GB" sz="1100" dirty="0" err="1"/>
              <a:t>eg</a:t>
            </a:r>
            <a:r>
              <a:rPr lang="en-GB" sz="1100" dirty="0"/>
              <a:t>. GI history, Part of GI examination, Abdominal exam  Consider DOCS </a:t>
            </a:r>
            <a:r>
              <a:rPr lang="en-GB" sz="1100" dirty="0" smtClean="0"/>
              <a:t> </a:t>
            </a:r>
            <a:endParaRPr lang="en-GB" sz="1100" dirty="0"/>
          </a:p>
          <a:p>
            <a:pPr marL="0" indent="0">
              <a:buNone/>
            </a:pPr>
            <a:r>
              <a:rPr lang="en-GB" sz="1100" dirty="0"/>
              <a:t>DM history  Examination of </a:t>
            </a:r>
            <a:r>
              <a:rPr lang="en-GB" sz="1100" dirty="0" smtClean="0"/>
              <a:t>sensation</a:t>
            </a:r>
            <a:endParaRPr lang="en-GB" sz="1100" dirty="0" smtClean="0"/>
          </a:p>
          <a:p>
            <a:pPr marL="0" indent="0">
              <a:buNone/>
            </a:pPr>
            <a:r>
              <a:rPr lang="en-GB" sz="1100" dirty="0" smtClean="0"/>
              <a:t> </a:t>
            </a:r>
            <a:endParaRPr lang="en-GB" sz="1100" dirty="0"/>
          </a:p>
          <a:p>
            <a:r>
              <a:rPr lang="en-GB" sz="1100" dirty="0" smtClean="0"/>
              <a:t>WEEK 4 </a:t>
            </a:r>
            <a:endParaRPr lang="en-GB" sz="1100" dirty="0"/>
          </a:p>
          <a:p>
            <a:pPr marL="0" indent="0">
              <a:buNone/>
            </a:pPr>
            <a:r>
              <a:rPr lang="en-GB" sz="1100" dirty="0"/>
              <a:t>2 students prepare skill: Prepare a video or be willing to perform live role play of a diabetic history or sensory exam </a:t>
            </a:r>
            <a:r>
              <a:rPr lang="en-GB" sz="1100" dirty="0" smtClean="0"/>
              <a:t> </a:t>
            </a:r>
            <a:endParaRPr lang="en-GB" sz="1100" dirty="0"/>
          </a:p>
          <a:p>
            <a:pPr marL="0" indent="0">
              <a:buNone/>
            </a:pPr>
            <a:r>
              <a:rPr lang="en-GB" sz="1100" dirty="0"/>
              <a:t>All students review the online resources for: Headache fits faints history Abbreviated mental test AMT Glasgow Coma Scale </a:t>
            </a:r>
            <a:endParaRPr lang="en-GB" sz="1100" dirty="0"/>
          </a:p>
          <a:p>
            <a:pPr marL="0" indent="0">
              <a:buNone/>
            </a:pPr>
            <a:r>
              <a:rPr lang="en-GB" sz="1100" dirty="0"/>
              <a:t>Watch videos / live role play and give feedback  </a:t>
            </a:r>
            <a:r>
              <a:rPr lang="en-GB" sz="1100" dirty="0" err="1"/>
              <a:t>eg</a:t>
            </a:r>
            <a:r>
              <a:rPr lang="en-GB" sz="1100" dirty="0"/>
              <a:t>. diabetic history, sensory  examination </a:t>
            </a:r>
            <a:endParaRPr lang="en-GB" sz="1100" dirty="0"/>
          </a:p>
          <a:p>
            <a:endParaRPr lang="en-GB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3280"/>
            <a:ext cx="10515600" cy="533368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1100" dirty="0"/>
          </a:p>
          <a:p>
            <a:pPr marL="0" indent="0">
              <a:buNone/>
            </a:pPr>
            <a:r>
              <a:rPr lang="en-GB" sz="1100" dirty="0" smtClean="0"/>
              <a:t>WEEK 5</a:t>
            </a:r>
            <a:endParaRPr lang="en-GB" sz="1100" dirty="0" smtClean="0"/>
          </a:p>
          <a:p>
            <a:pPr marL="0" indent="0">
              <a:buNone/>
            </a:pPr>
            <a:r>
              <a:rPr lang="en-GB" sz="1100" dirty="0" smtClean="0"/>
              <a:t>2 </a:t>
            </a:r>
            <a:r>
              <a:rPr lang="en-GB" sz="1100" dirty="0"/>
              <a:t>students prepare skills: Prepare a video or be willing to perform live role play of a headache history or completing an AMT </a:t>
            </a:r>
            <a:endParaRPr lang="en-GB" sz="1100" dirty="0"/>
          </a:p>
          <a:p>
            <a:pPr marL="0" indent="0">
              <a:buNone/>
            </a:pPr>
            <a:r>
              <a:rPr lang="en-GB" sz="1100" dirty="0"/>
              <a:t> </a:t>
            </a:r>
            <a:r>
              <a:rPr lang="en-GB" sz="1100" dirty="0" smtClean="0"/>
              <a:t>All </a:t>
            </a:r>
            <a:r>
              <a:rPr lang="en-GB" sz="1100" dirty="0"/>
              <a:t>students review the online resources for: MSK history Shoulder </a:t>
            </a:r>
            <a:r>
              <a:rPr lang="en-GB" sz="1100" dirty="0" smtClean="0"/>
              <a:t>examination</a:t>
            </a:r>
            <a:endParaRPr lang="en-GB" sz="1100" dirty="0" smtClean="0"/>
          </a:p>
          <a:p>
            <a:pPr marL="0" indent="0">
              <a:buNone/>
            </a:pPr>
            <a:r>
              <a:rPr lang="en-GB" sz="1100" dirty="0" smtClean="0"/>
              <a:t>Watch </a:t>
            </a:r>
            <a:r>
              <a:rPr lang="en-GB" sz="1100" dirty="0"/>
              <a:t>videos / live role play and  give feedback </a:t>
            </a:r>
            <a:r>
              <a:rPr lang="en-GB" sz="1100" dirty="0" err="1"/>
              <a:t>eg</a:t>
            </a:r>
            <a:r>
              <a:rPr lang="en-GB" sz="1100" dirty="0"/>
              <a:t>. headache history, abbreviated mental test </a:t>
            </a:r>
            <a:endParaRPr lang="en-GB" sz="1100" dirty="0"/>
          </a:p>
          <a:p>
            <a:pPr marL="0" indent="0">
              <a:buNone/>
            </a:pPr>
            <a:r>
              <a:rPr lang="en-GB" sz="1100" dirty="0" smtClean="0"/>
              <a:t>MSK </a:t>
            </a:r>
            <a:r>
              <a:rPr lang="en-GB" sz="1100" dirty="0"/>
              <a:t>history General JOINT exam  Shoulder </a:t>
            </a:r>
            <a:r>
              <a:rPr lang="en-GB" sz="1100" dirty="0" smtClean="0"/>
              <a:t>examination</a:t>
            </a:r>
            <a:endParaRPr lang="en-GB" sz="1100" dirty="0" smtClean="0"/>
          </a:p>
          <a:p>
            <a:pPr marL="0" indent="0">
              <a:buNone/>
            </a:pPr>
            <a:endParaRPr lang="en-GB" sz="1100" dirty="0" smtClean="0"/>
          </a:p>
          <a:p>
            <a:pPr marL="0" indent="0">
              <a:buNone/>
            </a:pPr>
            <a:r>
              <a:rPr lang="en-GB" sz="1100" dirty="0" smtClean="0"/>
              <a:t> </a:t>
            </a:r>
            <a:r>
              <a:rPr lang="en-GB" sz="1100" dirty="0"/>
              <a:t>WEEK </a:t>
            </a:r>
            <a:r>
              <a:rPr lang="en-GB" sz="1100" dirty="0" smtClean="0"/>
              <a:t>6 </a:t>
            </a:r>
            <a:endParaRPr lang="en-GB" sz="1100" dirty="0"/>
          </a:p>
          <a:p>
            <a:pPr marL="0" indent="0">
              <a:buNone/>
            </a:pPr>
            <a:r>
              <a:rPr lang="en-GB" sz="1100" dirty="0"/>
              <a:t>2 students prepare skills: Prepare a video or willing to perform live role play of MSK history or shoulder examination </a:t>
            </a:r>
            <a:endParaRPr lang="en-GB" sz="1100" dirty="0"/>
          </a:p>
          <a:p>
            <a:pPr marL="0" indent="0">
              <a:buNone/>
            </a:pPr>
            <a:r>
              <a:rPr lang="en-GB" sz="1100" dirty="0" smtClean="0"/>
              <a:t>All </a:t>
            </a:r>
            <a:r>
              <a:rPr lang="en-GB" sz="1100" dirty="0"/>
              <a:t>students review the online resources for: Hip examination Knee examination </a:t>
            </a:r>
            <a:endParaRPr lang="en-GB" sz="1100" dirty="0"/>
          </a:p>
          <a:p>
            <a:pPr marL="0" indent="0">
              <a:buNone/>
            </a:pPr>
            <a:r>
              <a:rPr lang="en-GB" sz="1100" dirty="0"/>
              <a:t> </a:t>
            </a:r>
            <a:r>
              <a:rPr lang="en-GB" sz="1100" dirty="0" smtClean="0"/>
              <a:t>Watch </a:t>
            </a:r>
            <a:r>
              <a:rPr lang="en-GB" sz="1100" dirty="0"/>
              <a:t>videos / live role play and  give feedback </a:t>
            </a:r>
            <a:r>
              <a:rPr lang="en-GB" sz="1100" dirty="0" err="1"/>
              <a:t>eg</a:t>
            </a:r>
            <a:r>
              <a:rPr lang="en-GB" sz="1100" dirty="0"/>
              <a:t>. MSK history, shoulder examination </a:t>
            </a:r>
            <a:endParaRPr lang="en-GB" sz="1100" dirty="0"/>
          </a:p>
          <a:p>
            <a:pPr marL="0" indent="0">
              <a:buNone/>
            </a:pPr>
            <a:r>
              <a:rPr lang="en-GB" sz="1100" dirty="0"/>
              <a:t> </a:t>
            </a:r>
            <a:r>
              <a:rPr lang="en-GB" sz="1100" dirty="0" smtClean="0"/>
              <a:t>Hip </a:t>
            </a:r>
            <a:r>
              <a:rPr lang="en-GB" sz="1100" dirty="0"/>
              <a:t>Examination Knee Examination </a:t>
            </a:r>
            <a:endParaRPr lang="en-GB" sz="1100" dirty="0" smtClean="0"/>
          </a:p>
          <a:p>
            <a:pPr marL="0" indent="0">
              <a:buNone/>
            </a:pPr>
            <a:endParaRPr lang="en-GB" sz="1100" dirty="0"/>
          </a:p>
          <a:p>
            <a:r>
              <a:rPr lang="en-GB" sz="1100" dirty="0" smtClean="0"/>
              <a:t>WEEK 7  </a:t>
            </a:r>
            <a:endParaRPr lang="en-GB" sz="1100" dirty="0"/>
          </a:p>
          <a:p>
            <a:pPr marL="0" indent="0">
              <a:buNone/>
            </a:pPr>
            <a:r>
              <a:rPr lang="en-GB" sz="1100" dirty="0"/>
              <a:t> </a:t>
            </a:r>
            <a:r>
              <a:rPr lang="en-GB" sz="1100" dirty="0" smtClean="0"/>
              <a:t>2 </a:t>
            </a:r>
            <a:r>
              <a:rPr lang="en-GB" sz="1100" dirty="0"/>
              <a:t>students prepare skills: Prepare a video or be willing to perform live role play of hip or knee examinations </a:t>
            </a:r>
            <a:endParaRPr lang="en-GB" sz="1100" dirty="0"/>
          </a:p>
          <a:p>
            <a:pPr marL="0" indent="0">
              <a:buNone/>
            </a:pPr>
            <a:r>
              <a:rPr lang="en-GB" sz="1100" dirty="0"/>
              <a:t> </a:t>
            </a:r>
            <a:r>
              <a:rPr lang="en-GB" sz="1100" dirty="0" smtClean="0"/>
              <a:t>All </a:t>
            </a:r>
            <a:r>
              <a:rPr lang="en-GB" sz="1100" dirty="0"/>
              <a:t>students review the online resources for: Motor Examination </a:t>
            </a:r>
            <a:r>
              <a:rPr lang="en-GB" sz="1100" dirty="0" smtClean="0"/>
              <a:t> </a:t>
            </a:r>
            <a:endParaRPr lang="en-GB" sz="1100" dirty="0"/>
          </a:p>
          <a:p>
            <a:pPr marL="0" indent="0">
              <a:buNone/>
            </a:pPr>
            <a:r>
              <a:rPr lang="en-GB" sz="1100" dirty="0"/>
              <a:t>Watch videos / live role play and give feedback </a:t>
            </a:r>
            <a:r>
              <a:rPr lang="en-GB" sz="1100" dirty="0" err="1"/>
              <a:t>eg</a:t>
            </a:r>
            <a:r>
              <a:rPr lang="en-GB" sz="1100" dirty="0"/>
              <a:t>. hip examination, knee examination </a:t>
            </a:r>
            <a:endParaRPr lang="en-GB" sz="1100" dirty="0"/>
          </a:p>
          <a:p>
            <a:pPr marL="0" indent="0">
              <a:buNone/>
            </a:pPr>
            <a:r>
              <a:rPr lang="en-GB" sz="1100" dirty="0"/>
              <a:t> </a:t>
            </a:r>
            <a:r>
              <a:rPr lang="en-GB" sz="1100" dirty="0" smtClean="0"/>
              <a:t>Motor </a:t>
            </a:r>
            <a:r>
              <a:rPr lang="en-GB" sz="1100" dirty="0"/>
              <a:t>Examination – Tone, Power, coordination, reflexes  (Students should have tendon hammers) </a:t>
            </a:r>
            <a:endParaRPr lang="en-GB" sz="1100" dirty="0"/>
          </a:p>
          <a:p>
            <a:pPr marL="0" indent="0">
              <a:buNone/>
            </a:pPr>
            <a:r>
              <a:rPr lang="en-GB" sz="1100" dirty="0"/>
              <a:t> </a:t>
            </a:r>
            <a:endParaRPr lang="en-GB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100" dirty="0" smtClean="0"/>
              <a:t>WEEK 8  </a:t>
            </a:r>
            <a:endParaRPr lang="en-GB" sz="1100" dirty="0"/>
          </a:p>
          <a:p>
            <a:pPr marL="0" indent="0">
              <a:buNone/>
            </a:pPr>
            <a:r>
              <a:rPr lang="en-GB" sz="1100" dirty="0"/>
              <a:t> </a:t>
            </a:r>
            <a:r>
              <a:rPr lang="en-GB" sz="1100" dirty="0" smtClean="0"/>
              <a:t>1 </a:t>
            </a:r>
            <a:r>
              <a:rPr lang="en-GB" sz="1100" dirty="0"/>
              <a:t>or 2 students prepare skills: Prepare a video or willing to perform live role play involving the motor examination </a:t>
            </a:r>
            <a:endParaRPr lang="en-GB" sz="1100" dirty="0"/>
          </a:p>
          <a:p>
            <a:pPr marL="0" indent="0">
              <a:buNone/>
            </a:pPr>
            <a:r>
              <a:rPr lang="en-GB" sz="1100" dirty="0"/>
              <a:t> </a:t>
            </a:r>
            <a:r>
              <a:rPr lang="en-GB" sz="1100" dirty="0" smtClean="0"/>
              <a:t>All </a:t>
            </a:r>
            <a:r>
              <a:rPr lang="en-GB" sz="1100" dirty="0"/>
              <a:t>students review the online resources for: </a:t>
            </a:r>
            <a:r>
              <a:rPr lang="en-GB" sz="1100" dirty="0" err="1"/>
              <a:t>Gynae</a:t>
            </a:r>
            <a:r>
              <a:rPr lang="en-GB" sz="1100" dirty="0"/>
              <a:t> history </a:t>
            </a:r>
            <a:endParaRPr lang="en-GB" sz="1100" dirty="0" smtClean="0"/>
          </a:p>
          <a:p>
            <a:pPr marL="0" indent="0">
              <a:buNone/>
            </a:pPr>
            <a:r>
              <a:rPr lang="en-GB" sz="1100" dirty="0" smtClean="0"/>
              <a:t>Watch </a:t>
            </a:r>
            <a:r>
              <a:rPr lang="en-GB" sz="1100" dirty="0"/>
              <a:t>videos / live role play and give  feedback on motor examinations  </a:t>
            </a:r>
            <a:endParaRPr lang="en-GB" sz="1100" dirty="0"/>
          </a:p>
          <a:p>
            <a:pPr marL="0" indent="0">
              <a:buNone/>
            </a:pPr>
            <a:r>
              <a:rPr lang="en-GB" sz="1100" dirty="0" err="1" smtClean="0"/>
              <a:t>Gynae</a:t>
            </a:r>
            <a:r>
              <a:rPr lang="en-GB" sz="1100" dirty="0" smtClean="0"/>
              <a:t> </a:t>
            </a:r>
            <a:r>
              <a:rPr lang="en-GB" sz="1100" dirty="0"/>
              <a:t>history </a:t>
            </a:r>
            <a:endParaRPr lang="en-GB" sz="1100" dirty="0" smtClean="0"/>
          </a:p>
          <a:p>
            <a:pPr marL="0" indent="0">
              <a:buNone/>
            </a:pPr>
            <a:endParaRPr lang="en-GB" sz="1100" dirty="0"/>
          </a:p>
          <a:p>
            <a:r>
              <a:rPr lang="en-GB" sz="1100" dirty="0" smtClean="0"/>
              <a:t>WEEK 9  </a:t>
            </a:r>
            <a:endParaRPr lang="en-GB" sz="1100" dirty="0"/>
          </a:p>
          <a:p>
            <a:pPr marL="0" indent="0">
              <a:buNone/>
            </a:pPr>
            <a:r>
              <a:rPr lang="en-GB" sz="1100" dirty="0" smtClean="0"/>
              <a:t>1 </a:t>
            </a:r>
            <a:r>
              <a:rPr lang="en-GB" sz="1100" dirty="0"/>
              <a:t>or 2 students prepare skills: Prepare a video or willing to perform live role play of </a:t>
            </a:r>
            <a:r>
              <a:rPr lang="en-GB" sz="1100" dirty="0" err="1"/>
              <a:t>gynae</a:t>
            </a:r>
            <a:r>
              <a:rPr lang="en-GB" sz="1100" dirty="0"/>
              <a:t> history </a:t>
            </a:r>
            <a:r>
              <a:rPr lang="en-GB" sz="1100" dirty="0" smtClean="0"/>
              <a:t> </a:t>
            </a:r>
            <a:endParaRPr lang="en-GB" sz="1100" dirty="0" smtClean="0"/>
          </a:p>
          <a:p>
            <a:pPr marL="0" indent="0">
              <a:buNone/>
            </a:pPr>
            <a:r>
              <a:rPr lang="en-GB" sz="1100" dirty="0" smtClean="0"/>
              <a:t>All </a:t>
            </a:r>
            <a:r>
              <a:rPr lang="en-GB" sz="1100" dirty="0"/>
              <a:t>students review online resources for: Thyroid history Thyroid gland and status examination </a:t>
            </a:r>
            <a:endParaRPr lang="en-GB" sz="1100" dirty="0"/>
          </a:p>
          <a:p>
            <a:pPr marL="0" indent="0">
              <a:buNone/>
            </a:pPr>
            <a:r>
              <a:rPr lang="en-GB" sz="1100" dirty="0" smtClean="0"/>
              <a:t>Watch </a:t>
            </a:r>
            <a:r>
              <a:rPr lang="en-GB" sz="1100" dirty="0"/>
              <a:t>video / live role play and give  feedback on </a:t>
            </a:r>
            <a:r>
              <a:rPr lang="en-GB" sz="1100" dirty="0" err="1"/>
              <a:t>gynae</a:t>
            </a:r>
            <a:r>
              <a:rPr lang="en-GB" sz="1100" dirty="0"/>
              <a:t> history </a:t>
            </a:r>
            <a:r>
              <a:rPr lang="en-GB" sz="1100" dirty="0" smtClean="0"/>
              <a:t> </a:t>
            </a:r>
            <a:endParaRPr lang="en-GB" sz="1100" dirty="0"/>
          </a:p>
          <a:p>
            <a:pPr marL="0" indent="0">
              <a:buNone/>
            </a:pPr>
            <a:r>
              <a:rPr lang="en-GB" sz="1100" dirty="0"/>
              <a:t>Thyroid history Thyroid gland and status examination</a:t>
            </a:r>
            <a:endParaRPr lang="en-GB" sz="1100" dirty="0"/>
          </a:p>
          <a:p>
            <a:endParaRPr lang="en-GB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ARTICULATE_SLIDE_THUMBNAIL_REFRESH" val="1"/>
</p:tagLst>
</file>

<file path=ppt/tags/tag2.xml><?xml version="1.0" encoding="utf-8"?>
<p:tagLst xmlns:p="http://schemas.openxmlformats.org/presentationml/2006/main">
  <p:tag name="ARTICULATE_SLIDE_THUMBNAIL_REFRESH" val="1"/>
</p:tagLst>
</file>

<file path=ppt/tags/tag3.xml><?xml version="1.0" encoding="utf-8"?>
<p:tagLst xmlns:p="http://schemas.openxmlformats.org/presentationml/2006/main">
  <p:tag name="ARTICULATE_SLIDE_THUMBNAIL_REFRESH" val="1"/>
</p:tagLst>
</file>

<file path=ppt/tags/tag4.xml><?xml version="1.0" encoding="utf-8"?>
<p:tagLst xmlns:p="http://schemas.openxmlformats.org/presentationml/2006/main">
  <p:tag name="ARTICULATE_SLIDE_THUMBNAIL_REFRESH" val="1"/>
</p:tagLst>
</file>

<file path=ppt/tags/tag5.xml><?xml version="1.0" encoding="utf-8"?>
<p:tagLst xmlns:p="http://schemas.openxmlformats.org/presentationml/2006/main">
  <p:tag name="ARTICULATE_SLIDE_THUMBNAIL_REFRESH" val="1"/>
</p:tagLst>
</file>

<file path=ppt/tags/tag6.xml><?xml version="1.0" encoding="utf-8"?>
<p:tagLst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5670</Words>
  <Application>WPS Presentation</Application>
  <PresentationFormat>Widescreen</PresentationFormat>
  <Paragraphs>143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Office Theme</vt:lpstr>
      <vt:lpstr>WELCOME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FINAL SUMMARY for Remote Clinical Skills Teachers - Autumn MED 2021 2020-21.pdf 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Skills Teaching – Year 2</dc:title>
  <dc:creator>Alyson McVeigh;Diane Wilson</dc:creator>
  <cp:lastModifiedBy>andrew</cp:lastModifiedBy>
  <cp:revision>25</cp:revision>
  <cp:lastPrinted>2020-09-01T10:47:00Z</cp:lastPrinted>
  <dcterms:created xsi:type="dcterms:W3CDTF">2020-08-27T19:09:00Z</dcterms:created>
  <dcterms:modified xsi:type="dcterms:W3CDTF">2020-09-15T17:17:33Z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1033-11.2.0.9445</vt:lpwstr>
  </property>
</Properties>
</file>