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2" r:id="rId2"/>
    <p:sldId id="383" r:id="rId3"/>
    <p:sldId id="384" r:id="rId4"/>
    <p:sldId id="385" r:id="rId5"/>
    <p:sldId id="400" r:id="rId6"/>
    <p:sldId id="386" r:id="rId7"/>
    <p:sldId id="398" r:id="rId8"/>
    <p:sldId id="387" r:id="rId9"/>
    <p:sldId id="388" r:id="rId10"/>
    <p:sldId id="389" r:id="rId11"/>
    <p:sldId id="390" r:id="rId12"/>
    <p:sldId id="391" r:id="rId13"/>
    <p:sldId id="392" r:id="rId14"/>
    <p:sldId id="399" r:id="rId15"/>
    <p:sldId id="393" r:id="rId16"/>
    <p:sldId id="394" r:id="rId17"/>
    <p:sldId id="395" r:id="rId18"/>
    <p:sldId id="396" r:id="rId19"/>
    <p:sldId id="397" r:id="rId20"/>
    <p:sldId id="401" r:id="rId21"/>
    <p:sldId id="403" r:id="rId22"/>
    <p:sldId id="40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DA5ED1-A302-4C05-911F-743299658BE1}" v="106" dt="2022-11-09T10:13:05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6B3E3-3263-22BC-E3D9-AFB1D2C73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28400-768A-0F75-405B-4F8D2C507F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AA92B-1E11-9A9B-3839-D42E9CCC3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186-9B04-4E5B-8F28-DCAAED6E0424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EF750-074E-C277-D8AB-CE888C2C9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E788C-9548-5F20-9419-ABCB96A87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690B-EC95-4C75-AF01-2B8524F00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669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35942-235C-042D-4DE5-8E9ADD08E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C5AB5B-3090-89B0-363C-B7D9F0793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D9ED4-CB5F-7405-4991-9C0833D05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186-9B04-4E5B-8F28-DCAAED6E0424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E888F-B83A-42CD-FBFD-7BB04E560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C3167-4D10-2C41-76C6-2FFD90CBF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690B-EC95-4C75-AF01-2B8524F00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023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3AEB84-1B7B-0041-B62D-A15FD8EA38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CE40C6-0D40-59DE-766B-FD6999AED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E5122-98B1-5BA0-71F3-8B4D3D837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186-9B04-4E5B-8F28-DCAAED6E0424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0A613-EA45-5AB5-4800-7A9E42B82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308C7-01F6-C5FE-FADB-4928A744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690B-EC95-4C75-AF01-2B8524F00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548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1FB0C-88CD-474B-A77C-B2308528E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191F-8C38-AF48-8E3C-1D86AD82874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7976E6-20A4-3B4C-8671-D3A1D245E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03726E-91D2-A044-AA3B-EA636B572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B147-1C8A-A447-BBAC-D422CEF64DF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C55AD5-07A5-4C77-AF5E-7B6F25871BB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076" y="1656141"/>
            <a:ext cx="11156213" cy="470020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Insert text here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0DD24ED-37BE-394C-8D9F-604A00988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076" y="569815"/>
            <a:ext cx="7494003" cy="772528"/>
          </a:xfrm>
        </p:spPr>
        <p:txBody>
          <a:bodyPr anchor="b">
            <a:normAutofit/>
          </a:bodyPr>
          <a:lstStyle>
            <a:lvl1pPr>
              <a:defRPr lang="en-US" sz="4000" b="1" kern="1200" dirty="0">
                <a:solidFill>
                  <a:srgbClr val="009FD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6BB4152-FF41-DB41-B010-AF1DCDD0B1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4285" y="207344"/>
            <a:ext cx="1620000" cy="113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18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8C708-BDEA-EF30-15F8-AE56BFE5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B116B-7BD4-1B68-C141-DC0E6F8CC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B7A3A-9DFC-76CD-1C7D-017B8A27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186-9B04-4E5B-8F28-DCAAED6E0424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768DE-CB62-B241-1B90-450F1040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D81B2-8175-0A5D-21C1-DA494A7B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690B-EC95-4C75-AF01-2B8524F00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134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6009F-9911-804C-BFC5-90EED3B01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14381-2A09-3E8B-F037-7611FC13A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2B96A-04B5-95ED-32CC-9D1243C2C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186-9B04-4E5B-8F28-DCAAED6E0424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2CE30-29F4-0B25-1717-5EA3F6A1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EDBB0-B8F3-A7E9-5819-1E049D9E8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690B-EC95-4C75-AF01-2B8524F00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4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5A03D-EDDF-D7FA-80B2-30EBCA524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837C3-8DD3-4522-116E-B915F02B6E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5A9FC8-B090-DA5E-5D59-60D40C8A8C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32404-0A21-A6ED-7844-FFCE599DC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186-9B04-4E5B-8F28-DCAAED6E0424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613CB1-8543-CFDF-43F6-81C154DD3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BFC097-5785-EAA2-3DCB-AC8349180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690B-EC95-4C75-AF01-2B8524F00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468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65BD1-9E05-99CD-EF4D-227FD24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D08472-75B4-11E1-D632-3F15F4C4C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712F8-4B57-4FEE-6034-058169E3A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300E6-A709-00EA-8309-6BFD617CAB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8A9E6B-D353-7510-A882-4C6C9D50F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863328-E0AF-FB75-E18A-0C2A72475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186-9B04-4E5B-8F28-DCAAED6E0424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1A4FFB-D6C5-D8C7-2D3A-E5801D3CF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FDD5A8-2DF7-F856-5CC8-67B1AA681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690B-EC95-4C75-AF01-2B8524F00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52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50933-8462-A630-961D-46732D23F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F40344-277D-D80A-9963-C64CF64E7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186-9B04-4E5B-8F28-DCAAED6E0424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1BA10D-656D-C9DA-9EBF-CA1965235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94ED08-FAB2-6E2C-CF00-F093088B2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690B-EC95-4C75-AF01-2B8524F00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80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171F7F-5F83-5CA7-835B-6E2AE5A21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186-9B04-4E5B-8F28-DCAAED6E0424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0B548D-CB19-12EA-781C-B732CAB07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A9C3B2-4714-6B87-5E1C-02DAAEB12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690B-EC95-4C75-AF01-2B8524F00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882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CC043-DF4A-D6E7-FD83-D5D4CD302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FDA79-7964-CB06-002B-99C7A5B3D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751C66-9C84-6508-4AB0-BC57D1E114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586D89-02A3-EEB0-E9F0-3198C524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186-9B04-4E5B-8F28-DCAAED6E0424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14207B-0352-3ABE-267A-6A71896E9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581F-35BE-56DD-310B-81B2C3EE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690B-EC95-4C75-AF01-2B8524F00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0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92B99-01BF-1E0F-65A3-278CFAAD5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8EEA26-1D32-78D5-F04C-22D0FB22F6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A0000-73F6-E86A-855B-FC8E6655C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DFBABB-DCCE-C074-4E41-B50A5E8F1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186-9B04-4E5B-8F28-DCAAED6E0424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C6D4EC-3985-5C6E-0E39-EB16729AB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2BA994-B50A-7F87-B844-9C09136BF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690B-EC95-4C75-AF01-2B8524F00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16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7F89D5-CF9C-B501-D26A-985627FED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0DE81E-5413-E518-E560-26F773C3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0EA06-6138-C22B-1049-C578E8F6E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48186-9B04-4E5B-8F28-DCAAED6E0424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A140A-3FB8-C8B2-FC37-B05F6BFE07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9FFC-499B-C9B2-A5BD-695FEEC00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1690B-EC95-4C75-AF01-2B8524F00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2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88961F0-D774-9441-9793-E4EBB7A240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656141"/>
            <a:ext cx="11238089" cy="4700209"/>
          </a:xfrm>
        </p:spPr>
        <p:txBody>
          <a:bodyPr/>
          <a:lstStyle/>
          <a:p>
            <a:endParaRPr lang="en-US" dirty="0"/>
          </a:p>
          <a:p>
            <a:endParaRPr lang="en-US" sz="2400" dirty="0"/>
          </a:p>
          <a:p>
            <a:r>
              <a:rPr lang="en-US" sz="2400" dirty="0"/>
              <a:t>Dr  O’Hagan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6455BF-8A3B-5248-B6B1-709325A17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69815"/>
            <a:ext cx="7494003" cy="772528"/>
          </a:xfrm>
        </p:spPr>
        <p:txBody>
          <a:bodyPr>
            <a:normAutofit/>
          </a:bodyPr>
          <a:lstStyle/>
          <a:p>
            <a:r>
              <a:rPr lang="en-US" dirty="0"/>
              <a:t>Giving Feedback</a:t>
            </a:r>
          </a:p>
        </p:txBody>
      </p:sp>
      <p:pic>
        <p:nvPicPr>
          <p:cNvPr id="5" name="Picture 4" descr="A person wearing a hat&#10;&#10;Description automatically generated with medium confidence">
            <a:extLst>
              <a:ext uri="{FF2B5EF4-FFF2-40B4-BE49-F238E27FC236}">
                <a16:creationId xmlns:a16="http://schemas.microsoft.com/office/drawing/2014/main" id="{1FF7E1DF-360B-E8BC-552D-AEEB496D54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362199"/>
            <a:ext cx="6626088" cy="371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1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938DD9-8C51-D6E3-496E-F90ED5EF15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Preferred Scenario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Possibilities (ideally what do I do instead ?)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Change Agenda (smart goals )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Commitment (check goals are right )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996ED1-5C5A-BCBB-E173-7DC0B8F7E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Egan Stage 2</a:t>
            </a:r>
          </a:p>
        </p:txBody>
      </p:sp>
    </p:spTree>
    <p:extLst>
      <p:ext uri="{BB962C8B-B14F-4D97-AF65-F5344CB8AC3E}">
        <p14:creationId xmlns:p14="http://schemas.microsoft.com/office/powerpoint/2010/main" val="79349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DD4B9F-22BB-103A-89C0-65356DDA80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Action Strategies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Possible Actions (How many ways are there?)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Best fit strategies (What will work for 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Me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?)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Plan ( What next and When ?)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8CD29BB-AC3A-A3DE-F5E0-B78053137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Egan Stage 3</a:t>
            </a:r>
          </a:p>
        </p:txBody>
      </p:sp>
    </p:spTree>
    <p:extLst>
      <p:ext uri="{BB962C8B-B14F-4D97-AF65-F5344CB8AC3E}">
        <p14:creationId xmlns:p14="http://schemas.microsoft.com/office/powerpoint/2010/main" val="294978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6743C7E-1AA7-4E25-9BD8-5DADB4C953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Give feedback only when asked or when your offer is accepted.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Give feedback as soon after the event as possible.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Focus on the positive.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Feedback needs to be given </a:t>
            </a:r>
            <a:r>
              <a:rPr kumimoji="0" lang="en-GB" sz="2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privately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when ever possible, especially negative feedback.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B4DC98-5BD0-C1B7-3298-94400481D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Giving Feedback. Rules of Thumb:</a:t>
            </a:r>
          </a:p>
        </p:txBody>
      </p:sp>
    </p:spTree>
    <p:extLst>
      <p:ext uri="{BB962C8B-B14F-4D97-AF65-F5344CB8AC3E}">
        <p14:creationId xmlns:p14="http://schemas.microsoft.com/office/powerpoint/2010/main" val="300558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407BC46-88D0-9EA7-D3C9-9CE4AA1B98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Feedback needs to be part of the overall communication process and ‘developmental dialogue’. Use skills such as rapport or mirroring to develop respect and trust with the learner.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Focus on behaviours that can be changed , </a:t>
            </a:r>
            <a:r>
              <a:rPr kumimoji="0" lang="en-GB" sz="2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not</a:t>
            </a:r>
            <a:r>
              <a:rPr kumimoji="0" lang="en-GB" sz="26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upon personality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traits.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Stay in the here and now.  Don’t bring up old concerns or previous mistakes , unless this is to highlight a pattern of behaviours. 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228F2B-4F9E-6A0C-C0B6-8CE5D6923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Giving Feedback</a:t>
            </a:r>
          </a:p>
        </p:txBody>
      </p:sp>
    </p:spTree>
    <p:extLst>
      <p:ext uri="{BB962C8B-B14F-4D97-AF65-F5344CB8AC3E}">
        <p14:creationId xmlns:p14="http://schemas.microsoft.com/office/powerpoint/2010/main" val="258264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CE60AB9-6C59-6B31-23BE-8E48F2C735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Arial" panose="020B0604020202020204" pitchFamily="34" charset="0"/>
              </a:rPr>
              <a:t>Talk about and describe 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Arial" panose="020B0604020202020204" pitchFamily="34" charset="0"/>
              </a:rPr>
              <a:t>specific behaviours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Arial" panose="020B0604020202020204" pitchFamily="34" charset="0"/>
              </a:rPr>
              <a:t>, giving examples where possible and do not evaluate or assume motives.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Arial" panose="020B0604020202020204" pitchFamily="34" charset="0"/>
              </a:rPr>
              <a:t>Use ‘I’ and give your experience of the behaviour (‘when you said …..,I thought you were’)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Arial" panose="020B0604020202020204" pitchFamily="34" charset="0"/>
              </a:rPr>
              <a:t>When giving negative feedback, suggest alternative behaviours.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EFDFE9-1EC2-0234-7699-BE210D8FE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Giving Feedback</a:t>
            </a:r>
          </a:p>
        </p:txBody>
      </p:sp>
    </p:spTree>
    <p:extLst>
      <p:ext uri="{BB962C8B-B14F-4D97-AF65-F5344CB8AC3E}">
        <p14:creationId xmlns:p14="http://schemas.microsoft.com/office/powerpoint/2010/main" val="16814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60C3A95-8252-AEEF-2200-BD7A21AA8B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Feedback is for the 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recipient, not the giver 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– be sensitive to the impact of your message.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Consider the content of the message, the processes of giving feedback and the congruence between your verbal and nonverbal messages.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655321A-CB4F-35F2-16EC-02616CEAE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Giving Feedback</a:t>
            </a:r>
          </a:p>
        </p:txBody>
      </p:sp>
    </p:spTree>
    <p:extLst>
      <p:ext uri="{BB962C8B-B14F-4D97-AF65-F5344CB8AC3E}">
        <p14:creationId xmlns:p14="http://schemas.microsoft.com/office/powerpoint/2010/main" val="165486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DBBA0FA-7882-B180-83AF-0CAC29FA75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tabLst/>
              <a:defRPr/>
            </a:pPr>
            <a:r>
              <a:rPr kumimoji="0" lang="en-GB" sz="2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Encourage reflection: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this will involve posing open questions such as 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+mj-lt"/>
              <a:buAutoNum type="alphaLcPeriod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Did it go as planned ? If not why?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+mj-lt"/>
              <a:buAutoNum type="alphaLcPeriod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If you were doing it again what would you do the same next time and what would you do differently ?Why?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+mj-lt"/>
              <a:buAutoNum type="alphaLcPeriod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How did you 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feel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during the session?  How would you 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feel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about doing it again 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+mj-lt"/>
              <a:buAutoNum type="alphaLcPeriod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How do you think the patient 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felt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? What makes you feel that ?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95231B-25EF-0873-5280-3AAACDB3D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Giving Feedback</a:t>
            </a:r>
          </a:p>
        </p:txBody>
      </p:sp>
    </p:spTree>
    <p:extLst>
      <p:ext uri="{BB962C8B-B14F-4D97-AF65-F5344CB8AC3E}">
        <p14:creationId xmlns:p14="http://schemas.microsoft.com/office/powerpoint/2010/main" val="135282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2A8DD34-84A1-5458-4B1F-6DC0928651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Be specific, not a general well done.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Don’t praise everything 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Add depth to praise with detailed feedback 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Don’t make praise conditional.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Don’t mix praise with criticism.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Use clear and descriptive language of what you are praising and why.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B61FA9A-B135-E8CD-E27A-454D24112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Productive Praise</a:t>
            </a:r>
          </a:p>
        </p:txBody>
      </p:sp>
    </p:spTree>
    <p:extLst>
      <p:ext uri="{BB962C8B-B14F-4D97-AF65-F5344CB8AC3E}">
        <p14:creationId xmlns:p14="http://schemas.microsoft.com/office/powerpoint/2010/main" val="327769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1CE049A-A28E-C52B-887D-2D42462ED1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Encourage self assessment.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Self criticism will make trainee want to change.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Remember the problem is the behaviour not the person.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Make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comments descriptive and objective.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Avoid imposing a solution.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8717E79-722E-6457-72D2-66BC7A9C7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Constructive Criticism</a:t>
            </a:r>
          </a:p>
        </p:txBody>
      </p:sp>
    </p:spTree>
    <p:extLst>
      <p:ext uri="{BB962C8B-B14F-4D97-AF65-F5344CB8AC3E}">
        <p14:creationId xmlns:p14="http://schemas.microsoft.com/office/powerpoint/2010/main" val="56620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CCA506A-2139-931E-F2AD-3E4BD7FCD8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2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Judgemental 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“You need to get your self organised.  It’s causing problems for everyone else including patients”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OR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2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Descriptive 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Lack of note keeping at a clinic caused Mr B not to be referred for OGD.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How do you think you might prevent this from happening in the future? 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EE3962-022E-39F3-1370-613ADC80C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Feedback – Judgemental or Descriptive?</a:t>
            </a:r>
          </a:p>
        </p:txBody>
      </p:sp>
    </p:spTree>
    <p:extLst>
      <p:ext uri="{BB962C8B-B14F-4D97-AF65-F5344CB8AC3E}">
        <p14:creationId xmlns:p14="http://schemas.microsoft.com/office/powerpoint/2010/main" val="332884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A4B6712-375B-42F5-A34C-A20898F7D7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 most powerful single modification that enhances achievement is feedback.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Feedback can either encourage or discourage behaviour; it is important to get it right.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Improper guidance/feedback is the single largest contributor to incompetence in the world of 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32FA7A-A1E6-F2A4-6789-C555370A3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409231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62E9F6B-1B02-2AA1-47D2-3459D30126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Don’t Forget to ask for feedback upon yourself.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This helps build rapport and trust with the trainee and encourages the development of a 2-way process in the journey through learning.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It also helps you to stop and think about how you are doing as an educator and how your practice or department is doing as a teaching and learning organisation.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It reminds us of how it feels to receive feedback, thus not losing sight of how trainees can feel.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BA4837D-34E3-63BA-BEAC-C5D285562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Finally…</a:t>
            </a:r>
          </a:p>
        </p:txBody>
      </p:sp>
    </p:spTree>
    <p:extLst>
      <p:ext uri="{BB962C8B-B14F-4D97-AF65-F5344CB8AC3E}">
        <p14:creationId xmlns:p14="http://schemas.microsoft.com/office/powerpoint/2010/main" val="49219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0FFE28F-9284-3525-5A83-68AEC0EC33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BE2F54-8390-8754-7D19-E96054D23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Any Questions?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C4E834-D30A-3C62-0237-8C6F5B30F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725" y="1736725"/>
            <a:ext cx="6042025" cy="389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03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76F186-5447-7A3F-8084-7DA49814AC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400" dirty="0"/>
              <a:t>A few words by Jennifer King:</a:t>
            </a:r>
          </a:p>
          <a:p>
            <a:endParaRPr lang="en-GB" sz="3200" b="1" dirty="0"/>
          </a:p>
          <a:p>
            <a:r>
              <a:rPr lang="en-GB" sz="3200" b="1" dirty="0"/>
              <a:t>“Giving feedback is not just to provide a judgement or evaluation, it is to provide </a:t>
            </a:r>
            <a:r>
              <a:rPr lang="en-GB" sz="3200" b="1" u="sng" dirty="0"/>
              <a:t>insight.  </a:t>
            </a:r>
            <a:r>
              <a:rPr lang="en-GB" sz="3200" b="1" dirty="0"/>
              <a:t>Without insight into their own strengths and limitations, (the receiver) cannot progress or resolve difficulties.”</a:t>
            </a:r>
          </a:p>
          <a:p>
            <a:endParaRPr lang="en-GB" sz="32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2EC8641-BC39-C955-1869-FC5C316EE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Final Thoughts…</a:t>
            </a:r>
          </a:p>
        </p:txBody>
      </p:sp>
    </p:spTree>
    <p:extLst>
      <p:ext uri="{BB962C8B-B14F-4D97-AF65-F5344CB8AC3E}">
        <p14:creationId xmlns:p14="http://schemas.microsoft.com/office/powerpoint/2010/main" val="385044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F9EA4A5-1B77-37D7-7B4C-0750A53E6C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400" b="1" dirty="0"/>
              <a:t>Feedback is Providing information about performance or behaviour with the aim of:</a:t>
            </a:r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Affirming what you do well.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Helping you develop in areas you do less well.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u="sng" dirty="0"/>
              <a:t>Important: </a:t>
            </a:r>
            <a:r>
              <a:rPr lang="en-GB" sz="2400" dirty="0"/>
              <a:t>Feedback is </a:t>
            </a:r>
            <a:r>
              <a:rPr lang="en-GB" sz="2400" u="sng" dirty="0"/>
              <a:t>NOT about Blame, Approval or Disapproval</a:t>
            </a:r>
            <a:r>
              <a:rPr lang="en-GB" sz="2400" dirty="0"/>
              <a:t>.  Feedback is more neutral - it describes what you did or did not accomplish given a standard or intent.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13126F-BA71-FB17-FD22-3063D7E00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 of Feedback</a:t>
            </a:r>
          </a:p>
        </p:txBody>
      </p:sp>
    </p:spTree>
    <p:extLst>
      <p:ext uri="{BB962C8B-B14F-4D97-AF65-F5344CB8AC3E}">
        <p14:creationId xmlns:p14="http://schemas.microsoft.com/office/powerpoint/2010/main" val="286962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005066-9DF4-8D2D-2291-F2A7522ACB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076" y="1769263"/>
            <a:ext cx="11156213" cy="4700209"/>
          </a:xfr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How do we do it?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Any models or rules?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BBE7CC-A9B7-08D9-6F93-756EC3369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Giving Feedback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B72E60-BD86-4B8C-655E-E9AD63450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198" y="1885300"/>
            <a:ext cx="6666667" cy="37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43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A955EAB-4291-8094-A855-7EE07F5C50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Think of a time you were given feedback that made you feel humiliated, embarrassed or torn to shreds.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What was it about the </a:t>
            </a:r>
            <a:r>
              <a:rPr lang="en-GB" sz="2000" i="1" u="sng" dirty="0"/>
              <a:t>Content of that feedback </a:t>
            </a:r>
            <a:r>
              <a:rPr lang="en-GB" sz="2000" dirty="0"/>
              <a:t>that made you feel this way?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What was it about the </a:t>
            </a:r>
            <a:r>
              <a:rPr lang="en-GB" sz="2000" i="1" u="sng" dirty="0"/>
              <a:t>Process of that feedback </a:t>
            </a:r>
            <a:r>
              <a:rPr lang="en-GB" sz="2000" dirty="0"/>
              <a:t>that made you feel this way?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Was there anything </a:t>
            </a:r>
            <a:r>
              <a:rPr lang="en-GB" sz="2000" i="1" u="sng" dirty="0"/>
              <a:t>about you </a:t>
            </a:r>
            <a:r>
              <a:rPr lang="en-GB" sz="2000" dirty="0"/>
              <a:t>that didn’t help either?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How could things have gone better?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9667AD8-A143-C7BD-0D23-1043C0229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Think of a Time you were given Feedback badly…</a:t>
            </a:r>
          </a:p>
        </p:txBody>
      </p:sp>
    </p:spTree>
    <p:extLst>
      <p:ext uri="{BB962C8B-B14F-4D97-AF65-F5344CB8AC3E}">
        <p14:creationId xmlns:p14="http://schemas.microsoft.com/office/powerpoint/2010/main" val="184749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CF8419F-2786-1947-5620-1F01B93CA5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Check the learner wants and is ready for feedback.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+mj-lt"/>
              <a:buAutoNum type="arabicPeriod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Let the learner give comments /background to the material that is being assessed.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+mj-lt"/>
              <a:buAutoNum type="arabicPeriod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The learner states what was done well.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+mj-lt"/>
              <a:buAutoNum type="arabicPeriod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The observer(s) state what was done well.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4A978B7-A6EA-42F9-E544-9D408DC8D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Pendleton’s Principles</a:t>
            </a:r>
          </a:p>
        </p:txBody>
      </p:sp>
    </p:spTree>
    <p:extLst>
      <p:ext uri="{BB962C8B-B14F-4D97-AF65-F5344CB8AC3E}">
        <p14:creationId xmlns:p14="http://schemas.microsoft.com/office/powerpoint/2010/main" val="174970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D9D83B2-486A-7796-49A5-8174ECBB53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Arial" panose="020B0604020202020204" pitchFamily="34" charset="0"/>
              </a:rPr>
              <a:t>The learner states what could be improved.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+mj-lt"/>
              <a:buAutoNum type="arabicPeriod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Arial" panose="020B0604020202020204" pitchFamily="34" charset="0"/>
              </a:rPr>
              <a:t>The observer(s)state</a:t>
            </a: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Arial" panose="020B0604020202020204" pitchFamily="34" charset="0"/>
              </a:rPr>
              <a:t> how 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Arial" panose="020B0604020202020204" pitchFamily="34" charset="0"/>
              </a:rPr>
              <a:t> it could be improved.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+mj-lt"/>
              <a:buAutoNum type="arabicPeriod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Arial" panose="020B0604020202020204" pitchFamily="34" charset="0"/>
              </a:rPr>
              <a:t>An action plan for improvement is made.</a:t>
            </a:r>
          </a:p>
          <a:p>
            <a:endParaRPr lang="en-GB" dirty="0"/>
          </a:p>
          <a:p>
            <a:r>
              <a:rPr lang="en-GB" sz="2400" b="1" dirty="0"/>
              <a:t>NB: In their book, Pendleton et al state these are guidelines or principles, </a:t>
            </a:r>
            <a:r>
              <a:rPr lang="en-GB" sz="2400" b="1" u="sng" dirty="0"/>
              <a:t>not</a:t>
            </a:r>
            <a:r>
              <a:rPr lang="en-GB" sz="2400" b="1" dirty="0"/>
              <a:t> rules.  This means you do not need to follow them in the exact order listed.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B9E5EA-CEA8-5913-FD13-05D980FF9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Pendleton’s Principles</a:t>
            </a:r>
          </a:p>
        </p:txBody>
      </p:sp>
    </p:spTree>
    <p:extLst>
      <p:ext uri="{BB962C8B-B14F-4D97-AF65-F5344CB8AC3E}">
        <p14:creationId xmlns:p14="http://schemas.microsoft.com/office/powerpoint/2010/main" val="207762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67FAFD4-C844-7505-962A-3559F6BB91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GB" sz="2600" dirty="0"/>
              <a:t>This model aims to help the trainee address 3 main questions:</a:t>
            </a:r>
          </a:p>
          <a:p>
            <a:endParaRPr lang="en-GB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/>
              <a:t>“What is going on?”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/>
              <a:t>“What do I want to do instead?”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/>
              <a:t>“How might I get what I want?”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9543B6-F6CA-2EB9-70B1-D9ABC2D3E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Egan Model</a:t>
            </a:r>
          </a:p>
        </p:txBody>
      </p:sp>
    </p:spTree>
    <p:extLst>
      <p:ext uri="{BB962C8B-B14F-4D97-AF65-F5344CB8AC3E}">
        <p14:creationId xmlns:p14="http://schemas.microsoft.com/office/powerpoint/2010/main" val="165881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698D7A-B1CD-14D6-CC2A-BA25118063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Current scenario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The story (‘What's going on ?’)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+mj-lt"/>
              <a:buAutoNum type="arabicPeriod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Blind spots (What’s really going on?)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+mj-lt"/>
              <a:buAutoNum type="arabicPeriod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Leverage (Focussing / prioritising )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40F8F3-297B-CC68-D905-344AD28EB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Egan Stage 1</a:t>
            </a:r>
          </a:p>
        </p:txBody>
      </p:sp>
    </p:spTree>
    <p:extLst>
      <p:ext uri="{BB962C8B-B14F-4D97-AF65-F5344CB8AC3E}">
        <p14:creationId xmlns:p14="http://schemas.microsoft.com/office/powerpoint/2010/main" val="267098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1011</Words>
  <Application>Microsoft Office PowerPoint</Application>
  <PresentationFormat>Widescreen</PresentationFormat>
  <Paragraphs>156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1_Office Theme</vt:lpstr>
      <vt:lpstr>Giving Feedback</vt:lpstr>
      <vt:lpstr>Feedback</vt:lpstr>
      <vt:lpstr>Definition of Feedback</vt:lpstr>
      <vt:lpstr>Giving Feedback</vt:lpstr>
      <vt:lpstr>Think of a Time you were given Feedback badly…</vt:lpstr>
      <vt:lpstr>Pendleton’s Principles</vt:lpstr>
      <vt:lpstr>Pendleton’s Principles</vt:lpstr>
      <vt:lpstr>The Egan Model</vt:lpstr>
      <vt:lpstr>Egan Stage 1</vt:lpstr>
      <vt:lpstr>Egan Stage 2</vt:lpstr>
      <vt:lpstr>Egan Stage 3</vt:lpstr>
      <vt:lpstr>Giving Feedback. Rules of Thumb:</vt:lpstr>
      <vt:lpstr>Giving Feedback</vt:lpstr>
      <vt:lpstr>Giving Feedback</vt:lpstr>
      <vt:lpstr>Giving Feedback</vt:lpstr>
      <vt:lpstr>Giving Feedback</vt:lpstr>
      <vt:lpstr>Productive Praise</vt:lpstr>
      <vt:lpstr>Constructive Criticism</vt:lpstr>
      <vt:lpstr>Feedback – Judgemental or Descriptive?</vt:lpstr>
      <vt:lpstr>Finally…</vt:lpstr>
      <vt:lpstr>Any Questions?</vt:lpstr>
      <vt:lpstr>Final Thoughts…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O'Hagan, Simon</dc:creator>
  <cp:lastModifiedBy>O'Hagan, Simon</cp:lastModifiedBy>
  <cp:revision>2</cp:revision>
  <dcterms:created xsi:type="dcterms:W3CDTF">2022-11-06T15:26:01Z</dcterms:created>
  <dcterms:modified xsi:type="dcterms:W3CDTF">2022-11-09T10:28:56Z</dcterms:modified>
</cp:coreProperties>
</file>