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73" r:id="rId2"/>
    <p:sldId id="431" r:id="rId3"/>
    <p:sldId id="425" r:id="rId4"/>
    <p:sldId id="382" r:id="rId5"/>
    <p:sldId id="385" r:id="rId6"/>
    <p:sldId id="386" r:id="rId7"/>
    <p:sldId id="388" r:id="rId8"/>
    <p:sldId id="387" r:id="rId9"/>
    <p:sldId id="389" r:id="rId10"/>
    <p:sldId id="390" r:id="rId11"/>
    <p:sldId id="391" r:id="rId12"/>
    <p:sldId id="392" r:id="rId13"/>
    <p:sldId id="395" r:id="rId14"/>
    <p:sldId id="393"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2" r:id="rId30"/>
    <p:sldId id="410" r:id="rId31"/>
    <p:sldId id="411" r:id="rId32"/>
    <p:sldId id="413" r:id="rId33"/>
    <p:sldId id="414" r:id="rId34"/>
    <p:sldId id="415" r:id="rId35"/>
    <p:sldId id="416" r:id="rId36"/>
    <p:sldId id="417" r:id="rId37"/>
    <p:sldId id="418" r:id="rId38"/>
    <p:sldId id="419" r:id="rId39"/>
    <p:sldId id="430" r:id="rId40"/>
    <p:sldId id="421" r:id="rId41"/>
    <p:sldId id="423" r:id="rId42"/>
    <p:sldId id="426" r:id="rId43"/>
    <p:sldId id="427" r:id="rId44"/>
    <p:sldId id="428" r:id="rId45"/>
    <p:sldId id="429" r:id="rId46"/>
    <p:sldId id="433" r:id="rId47"/>
    <p:sldId id="424" r:id="rId48"/>
  </p:sldIdLst>
  <p:sldSz cx="10693400" cy="7561263"/>
  <p:notesSz cx="6797675" cy="9926638"/>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pos="3369">
          <p15:clr>
            <a:srgbClr val="A4A3A4"/>
          </p15:clr>
        </p15:guide>
        <p15:guide id="5" pos="113">
          <p15:clr>
            <a:srgbClr val="A4A3A4"/>
          </p15:clr>
        </p15:guide>
        <p15:guide id="6" pos="6621">
          <p15:clr>
            <a:srgbClr val="A4A3A4"/>
          </p15:clr>
        </p15:guide>
      </p15:sldGuideLst>
    </p:ext>
    <p:ext uri="{2D200454-40CA-4A62-9FC3-DE9A4176ACB9}">
      <p15:notesGuideLst xmlns=""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343">
          <p15:clr>
            <a:srgbClr val="A4A3A4"/>
          </p15:clr>
        </p15:guide>
        <p15:guide id="12" pos="39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8BC8"/>
    <a:srgbClr val="C8C9C7"/>
    <a:srgbClr val="BF8ACE"/>
    <a:srgbClr val="CC99FF"/>
    <a:srgbClr val="FF585D"/>
    <a:srgbClr val="FFFFFF"/>
    <a:srgbClr val="222223"/>
    <a:srgbClr val="F1BE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59628" autoAdjust="0"/>
  </p:normalViewPr>
  <p:slideViewPr>
    <p:cSldViewPr snapToObjects="1" showGuides="1">
      <p:cViewPr varScale="1">
        <p:scale>
          <a:sx n="76" d="100"/>
          <a:sy n="76" d="100"/>
        </p:scale>
        <p:origin x="-2088" y="-112"/>
      </p:cViewPr>
      <p:guideLst>
        <p:guide orient="horz" pos="2381"/>
        <p:guide orient="horz" pos="113"/>
        <p:guide orient="horz" pos="4649"/>
        <p:guide pos="3369"/>
        <p:guide pos="113"/>
        <p:guide pos="6621"/>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92" d="100"/>
          <a:sy n="92" d="100"/>
        </p:scale>
        <p:origin x="-3732" y="-120"/>
      </p:cViewPr>
      <p:guideLst>
        <p:guide orient="horz" pos="3127"/>
        <p:guide orient="horz" pos="123"/>
        <p:guide orient="horz" pos="6130"/>
        <p:guide orient="horz" pos="5884"/>
        <p:guide orient="horz" pos="2732"/>
        <p:guide orient="horz" pos="2634"/>
        <p:guide orient="horz" pos="517"/>
        <p:guide pos="2141"/>
        <p:guide pos="118"/>
        <p:guide pos="4164"/>
        <p:guide pos="343"/>
        <p:guide pos="39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tags" Target="tags/tag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57" Type="http://schemas.microsoft.com/office/2015/10/relationships/revisionInfo" Target="revisionInfo.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3"/>
          </p:nvPr>
        </p:nvSpPr>
        <p:spPr bwMode="gray">
          <a:xfrm>
            <a:off x="3041965" y="9430431"/>
            <a:ext cx="713746" cy="234488"/>
          </a:xfrm>
          <a:prstGeom prst="rect">
            <a:avLst/>
          </a:prstGeom>
        </p:spPr>
        <p:txBody>
          <a:bodyPr vert="horz" lIns="91440" tIns="45720" rIns="91440" bIns="45720" rtlCol="0" anchor="ctr"/>
          <a:lstStyle>
            <a:lvl1pPr algn="ctr">
              <a:defRPr sz="800">
                <a:latin typeface="Geomanist Light" pitchFamily="50" charset="0"/>
              </a:defRPr>
            </a:lvl1pPr>
          </a:lstStyle>
          <a:p>
            <a:fld id="{2FB8B7E8-C405-4882-AAD0-1D72826C463D}" type="slidenum">
              <a:rPr lang="en-GB" smtClean="0">
                <a:latin typeface="Segoe UI Light" panose="020B0502040204020203" pitchFamily="34" charset="0"/>
              </a:rPr>
              <a:pPr/>
              <a:t>‹#›</a:t>
            </a:fld>
            <a:endParaRPr lang="en-GB" dirty="0">
              <a:latin typeface="Segoe UI Light" panose="020B0502040204020203" pitchFamily="34" charset="0"/>
            </a:endParaRPr>
          </a:p>
        </p:txBody>
      </p:sp>
      <p:sp>
        <p:nvSpPr>
          <p:cNvPr id="17" name="Frame 16"/>
          <p:cNvSpPr/>
          <p:nvPr/>
        </p:nvSpPr>
        <p:spPr bwMode="gray">
          <a:xfrm>
            <a:off x="187252" y="194743"/>
            <a:ext cx="6423173" cy="9537155"/>
          </a:xfrm>
          <a:prstGeom prst="frame">
            <a:avLst>
              <a:gd name="adj1" fmla="val 885"/>
            </a:avLst>
          </a:prstGeom>
          <a:solidFill>
            <a:srgbClr val="FF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Segoe UI Light" panose="020B0502040204020203" pitchFamily="34" charset="0"/>
            </a:endParaRPr>
          </a:p>
        </p:txBody>
      </p:sp>
      <p:grpSp>
        <p:nvGrpSpPr>
          <p:cNvPr id="18" name="Group 17"/>
          <p:cNvGrpSpPr>
            <a:grpSpLocks noChangeAspect="1"/>
          </p:cNvGrpSpPr>
          <p:nvPr/>
        </p:nvGrpSpPr>
        <p:grpSpPr bwMode="gray">
          <a:xfrm>
            <a:off x="535951" y="9469512"/>
            <a:ext cx="634354" cy="156325"/>
            <a:chOff x="450850" y="6624077"/>
            <a:chExt cx="2083832" cy="468873"/>
          </a:xfrm>
        </p:grpSpPr>
        <p:grpSp>
          <p:nvGrpSpPr>
            <p:cNvPr id="19" name="Group 18"/>
            <p:cNvGrpSpPr>
              <a:grpSpLocks noChangeAspect="1"/>
            </p:cNvGrpSpPr>
            <p:nvPr userDrawn="1"/>
          </p:nvGrpSpPr>
          <p:grpSpPr bwMode="gray">
            <a:xfrm>
              <a:off x="450850" y="6624077"/>
              <a:ext cx="510863" cy="468873"/>
              <a:chOff x="1020" y="346"/>
              <a:chExt cx="4114" cy="3756"/>
            </a:xfrm>
          </p:grpSpPr>
          <p:sp>
            <p:nvSpPr>
              <p:cNvPr id="21" name="Freeform 20"/>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22" name="Freeform 2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23" name="Freeform 2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24" name="Freeform 23"/>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25" name="Freeform 24"/>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26" name="Freeform 25"/>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27" name="Freeform 26"/>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28" name="Freeform 27"/>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29" name="Freeform 28"/>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0" name="Freeform 29"/>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1" name="Freeform 30"/>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2" name="Freeform 31"/>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3" name="Freeform 32"/>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4" name="Freeform 33"/>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5" name="Freeform 34"/>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126250" y="6849886"/>
              <a:ext cx="1408432" cy="215999"/>
            </a:xfrm>
            <a:prstGeom prst="rect">
              <a:avLst/>
            </a:prstGeom>
          </p:spPr>
        </p:pic>
      </p:grpSp>
      <p:sp>
        <p:nvSpPr>
          <p:cNvPr id="36" name="TextBox 35"/>
          <p:cNvSpPr txBox="1"/>
          <p:nvPr/>
        </p:nvSpPr>
        <p:spPr bwMode="gray">
          <a:xfrm>
            <a:off x="532720" y="430633"/>
            <a:ext cx="3936618" cy="196465"/>
          </a:xfrm>
          <a:prstGeom prst="rect">
            <a:avLst/>
          </a:prstGeom>
          <a:noFill/>
        </p:spPr>
        <p:txBody>
          <a:bodyPr wrap="none" lIns="0" tIns="0" rIns="0" bIns="0" rtlCol="0" anchor="ctr">
            <a:noAutofit/>
          </a:bodyPr>
          <a:lstStyle/>
          <a:p>
            <a:r>
              <a:rPr lang="en-GB" sz="700" dirty="0">
                <a:solidFill>
                  <a:srgbClr val="C8C9C7"/>
                </a:solidFill>
                <a:latin typeface="Segoe UI Light" panose="020B0502040204020203" pitchFamily="34" charset="0"/>
              </a:rPr>
              <a:t>Ipsos Connect A4 Template  |  June 2015</a:t>
            </a:r>
          </a:p>
        </p:txBody>
      </p:sp>
      <p:sp>
        <p:nvSpPr>
          <p:cNvPr id="37" name="TextBox 36"/>
          <p:cNvSpPr txBox="1"/>
          <p:nvPr/>
        </p:nvSpPr>
        <p:spPr bwMode="gray">
          <a:xfrm>
            <a:off x="4469337" y="429913"/>
            <a:ext cx="1784167" cy="196465"/>
          </a:xfrm>
          <a:prstGeom prst="rect">
            <a:avLst/>
          </a:prstGeom>
          <a:noFill/>
        </p:spPr>
        <p:txBody>
          <a:bodyPr wrap="none" lIns="0" tIns="0" rIns="0" bIns="0" rtlCol="0" anchor="ctr">
            <a:noAutofit/>
          </a:bodyPr>
          <a:lstStyle/>
          <a:p>
            <a:pPr algn="r"/>
            <a:r>
              <a:rPr lang="en-GB" sz="700" dirty="0">
                <a:solidFill>
                  <a:srgbClr val="C8C9C7"/>
                </a:solidFill>
                <a:latin typeface="Segoe UI Light" panose="020B0502040204020203" pitchFamily="34" charset="0"/>
              </a:rPr>
              <a:t>© Ipsos MORI  |  Version 1 | Confidential</a:t>
            </a:r>
          </a:p>
        </p:txBody>
      </p:sp>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054100" y="815975"/>
            <a:ext cx="4694238" cy="33210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544171" y="4337950"/>
            <a:ext cx="5709333" cy="500274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3041965" y="9430431"/>
            <a:ext cx="713746" cy="234488"/>
          </a:xfrm>
          <a:prstGeom prst="rect">
            <a:avLst/>
          </a:prstGeom>
        </p:spPr>
        <p:txBody>
          <a:bodyPr vert="horz" lIns="91440" tIns="45720" rIns="91440" bIns="45720" rtlCol="0" anchor="ctr"/>
          <a:lstStyle>
            <a:lvl1pPr algn="ctr">
              <a:defRPr sz="800">
                <a:latin typeface="Segoe UI Light" panose="020B0502040204020203" pitchFamily="34" charset="0"/>
              </a:defRPr>
            </a:lvl1pPr>
          </a:lstStyle>
          <a:p>
            <a:fld id="{2FB8B7E8-C405-4882-AAD0-1D72826C463D}" type="slidenum">
              <a:rPr lang="en-GB" smtClean="0"/>
              <a:pPr/>
              <a:t>‹#›</a:t>
            </a:fld>
            <a:endParaRPr lang="en-GB" dirty="0"/>
          </a:p>
        </p:txBody>
      </p:sp>
      <p:sp>
        <p:nvSpPr>
          <p:cNvPr id="29" name="Frame 28"/>
          <p:cNvSpPr/>
          <p:nvPr/>
        </p:nvSpPr>
        <p:spPr bwMode="gray">
          <a:xfrm>
            <a:off x="187252" y="194743"/>
            <a:ext cx="6423173" cy="9537155"/>
          </a:xfrm>
          <a:prstGeom prst="frame">
            <a:avLst>
              <a:gd name="adj1" fmla="val 885"/>
            </a:avLst>
          </a:prstGeom>
          <a:solidFill>
            <a:srgbClr val="FF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Segoe UI Light" panose="020B0502040204020203" pitchFamily="34" charset="0"/>
            </a:endParaRPr>
          </a:p>
        </p:txBody>
      </p:sp>
      <p:grpSp>
        <p:nvGrpSpPr>
          <p:cNvPr id="31" name="Group 30"/>
          <p:cNvGrpSpPr>
            <a:grpSpLocks noChangeAspect="1"/>
          </p:cNvGrpSpPr>
          <p:nvPr/>
        </p:nvGrpSpPr>
        <p:grpSpPr bwMode="gray">
          <a:xfrm>
            <a:off x="535951" y="9469512"/>
            <a:ext cx="634354" cy="156325"/>
            <a:chOff x="450850" y="6624077"/>
            <a:chExt cx="2083832" cy="468873"/>
          </a:xfrm>
        </p:grpSpPr>
        <p:grpSp>
          <p:nvGrpSpPr>
            <p:cNvPr id="32" name="Group 31"/>
            <p:cNvGrpSpPr>
              <a:grpSpLocks noChangeAspect="1"/>
            </p:cNvGrpSpPr>
            <p:nvPr userDrawn="1"/>
          </p:nvGrpSpPr>
          <p:grpSpPr bwMode="gray">
            <a:xfrm>
              <a:off x="450850" y="6624077"/>
              <a:ext cx="510863" cy="468873"/>
              <a:chOff x="1020" y="346"/>
              <a:chExt cx="4114" cy="3756"/>
            </a:xfrm>
          </p:grpSpPr>
          <p:sp>
            <p:nvSpPr>
              <p:cNvPr id="34" name="Freeform 33"/>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5" name="Freeform 34"/>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6" name="Freeform 35"/>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8" name="Freeform 37"/>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39" name="Freeform 38"/>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40" name="Freeform 39"/>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41" name="Freeform 40"/>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42" name="Freeform 41"/>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43" name="Freeform 42"/>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44" name="Freeform 43"/>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45" name="Freeform 44"/>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46" name="Freeform 45"/>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47" name="Freeform 46"/>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sp>
            <p:nvSpPr>
              <p:cNvPr id="48" name="Freeform 47"/>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latin typeface="Segoe UI Light" panose="020B0502040204020203" pitchFamily="34" charset="0"/>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126250" y="6849886"/>
              <a:ext cx="1408432" cy="215999"/>
            </a:xfrm>
            <a:prstGeom prst="rect">
              <a:avLst/>
            </a:prstGeom>
          </p:spPr>
        </p:pic>
      </p:grpSp>
      <p:sp>
        <p:nvSpPr>
          <p:cNvPr id="28" name="TextBox 27"/>
          <p:cNvSpPr txBox="1"/>
          <p:nvPr/>
        </p:nvSpPr>
        <p:spPr bwMode="gray">
          <a:xfrm>
            <a:off x="532720" y="430633"/>
            <a:ext cx="3936618" cy="196465"/>
          </a:xfrm>
          <a:prstGeom prst="rect">
            <a:avLst/>
          </a:prstGeom>
          <a:noFill/>
        </p:spPr>
        <p:txBody>
          <a:bodyPr wrap="none" lIns="0" tIns="0" rIns="0" bIns="0" rtlCol="0" anchor="ctr">
            <a:noAutofit/>
          </a:bodyPr>
          <a:lstStyle/>
          <a:p>
            <a:r>
              <a:rPr lang="en-GB" sz="700" dirty="0">
                <a:solidFill>
                  <a:srgbClr val="C8C9C7"/>
                </a:solidFill>
                <a:latin typeface="Segoe UI Light" panose="020B0502040204020203" pitchFamily="34" charset="0"/>
              </a:rPr>
              <a:t>Ipsos Connect A4 Template  |  June 2015</a:t>
            </a:r>
          </a:p>
        </p:txBody>
      </p:sp>
      <p:sp>
        <p:nvSpPr>
          <p:cNvPr id="30" name="TextBox 29"/>
          <p:cNvSpPr txBox="1"/>
          <p:nvPr/>
        </p:nvSpPr>
        <p:spPr bwMode="gray">
          <a:xfrm>
            <a:off x="4469337" y="429913"/>
            <a:ext cx="1784167" cy="196465"/>
          </a:xfrm>
          <a:prstGeom prst="rect">
            <a:avLst/>
          </a:prstGeom>
          <a:noFill/>
        </p:spPr>
        <p:txBody>
          <a:bodyPr wrap="none" lIns="0" tIns="0" rIns="0" bIns="0" rtlCol="0" anchor="ctr">
            <a:noAutofit/>
          </a:bodyPr>
          <a:lstStyle/>
          <a:p>
            <a:pPr algn="r"/>
            <a:r>
              <a:rPr lang="en-GB" sz="700" dirty="0">
                <a:solidFill>
                  <a:srgbClr val="C8C9C7"/>
                </a:solidFill>
                <a:latin typeface="Segoe UI Light" panose="020B0502040204020203" pitchFamily="34" charset="0"/>
              </a:rPr>
              <a:t>© Ipsos MORI  |  Version 1 | Confidential</a:t>
            </a:r>
          </a:p>
        </p:txBody>
      </p:sp>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1200"/>
      </a:spcBef>
      <a:defRPr sz="1100" kern="1200">
        <a:solidFill>
          <a:srgbClr val="222223"/>
        </a:solidFill>
        <a:latin typeface="Segoe UI Light" panose="020B0502040204020203" pitchFamily="34" charset="0"/>
        <a:ea typeface="+mn-ea"/>
        <a:cs typeface="+mn-cs"/>
      </a:defRPr>
    </a:lvl1pPr>
    <a:lvl2pPr marL="457200" algn="l" defTabSz="914400" rtl="0" eaLnBrk="1" latinLnBrk="0" hangingPunct="1">
      <a:lnSpc>
        <a:spcPct val="110000"/>
      </a:lnSpc>
      <a:spcBef>
        <a:spcPts val="1200"/>
      </a:spcBef>
      <a:defRPr sz="1100" kern="1200">
        <a:solidFill>
          <a:srgbClr val="222223"/>
        </a:solidFill>
        <a:latin typeface="Segoe UI Light" panose="020B0502040204020203" pitchFamily="34" charset="0"/>
        <a:ea typeface="+mn-ea"/>
        <a:cs typeface="+mn-cs"/>
      </a:defRPr>
    </a:lvl2pPr>
    <a:lvl3pPr marL="914400" algn="l" defTabSz="914400" rtl="0" eaLnBrk="1" latinLnBrk="0" hangingPunct="1">
      <a:lnSpc>
        <a:spcPct val="110000"/>
      </a:lnSpc>
      <a:spcBef>
        <a:spcPts val="1200"/>
      </a:spcBef>
      <a:defRPr sz="1100" kern="1200">
        <a:solidFill>
          <a:srgbClr val="222223"/>
        </a:solidFill>
        <a:latin typeface="Segoe UI Light" panose="020B0502040204020203" pitchFamily="34" charset="0"/>
        <a:ea typeface="+mn-ea"/>
        <a:cs typeface="+mn-cs"/>
      </a:defRPr>
    </a:lvl3pPr>
    <a:lvl4pPr marL="1371600" algn="l" defTabSz="914400" rtl="0" eaLnBrk="1" latinLnBrk="0" hangingPunct="1">
      <a:lnSpc>
        <a:spcPct val="110000"/>
      </a:lnSpc>
      <a:spcBef>
        <a:spcPts val="1200"/>
      </a:spcBef>
      <a:defRPr sz="1100" kern="1200">
        <a:solidFill>
          <a:srgbClr val="222223"/>
        </a:solidFill>
        <a:latin typeface="Segoe UI Light" panose="020B0502040204020203" pitchFamily="34" charset="0"/>
        <a:ea typeface="+mn-ea"/>
        <a:cs typeface="+mn-cs"/>
      </a:defRPr>
    </a:lvl4pPr>
    <a:lvl5pPr marL="1828800" algn="l" defTabSz="914400" rtl="0" eaLnBrk="1" latinLnBrk="0" hangingPunct="1">
      <a:lnSpc>
        <a:spcPct val="110000"/>
      </a:lnSpc>
      <a:spcBef>
        <a:spcPts val="1200"/>
      </a:spcBef>
      <a:defRPr sz="1100" kern="1200">
        <a:solidFill>
          <a:srgbClr val="222223"/>
        </a:solidFill>
        <a:latin typeface="Segoe UI Light"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5</a:t>
            </a:fld>
            <a:endParaRPr lang="en-GB" dirty="0"/>
          </a:p>
        </p:txBody>
      </p:sp>
    </p:spTree>
    <p:extLst>
      <p:ext uri="{BB962C8B-B14F-4D97-AF65-F5344CB8AC3E}">
        <p14:creationId xmlns:p14="http://schemas.microsoft.com/office/powerpoint/2010/main" val="173399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27</a:t>
            </a:fld>
            <a:endParaRPr lang="en-GB" dirty="0"/>
          </a:p>
        </p:txBody>
      </p:sp>
    </p:spTree>
    <p:extLst>
      <p:ext uri="{BB962C8B-B14F-4D97-AF65-F5344CB8AC3E}">
        <p14:creationId xmlns:p14="http://schemas.microsoft.com/office/powerpoint/2010/main" val="406318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28</a:t>
            </a:fld>
            <a:endParaRPr lang="en-GB" dirty="0"/>
          </a:p>
        </p:txBody>
      </p:sp>
    </p:spTree>
    <p:extLst>
      <p:ext uri="{BB962C8B-B14F-4D97-AF65-F5344CB8AC3E}">
        <p14:creationId xmlns:p14="http://schemas.microsoft.com/office/powerpoint/2010/main" val="228743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29</a:t>
            </a:fld>
            <a:endParaRPr lang="en-GB" dirty="0"/>
          </a:p>
        </p:txBody>
      </p:sp>
    </p:spTree>
    <p:extLst>
      <p:ext uri="{BB962C8B-B14F-4D97-AF65-F5344CB8AC3E}">
        <p14:creationId xmlns:p14="http://schemas.microsoft.com/office/powerpoint/2010/main" val="426330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30</a:t>
            </a:fld>
            <a:endParaRPr lang="en-GB" dirty="0"/>
          </a:p>
        </p:txBody>
      </p:sp>
    </p:spTree>
    <p:extLst>
      <p:ext uri="{BB962C8B-B14F-4D97-AF65-F5344CB8AC3E}">
        <p14:creationId xmlns:p14="http://schemas.microsoft.com/office/powerpoint/2010/main" val="228141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31</a:t>
            </a:fld>
            <a:endParaRPr lang="en-GB" dirty="0"/>
          </a:p>
        </p:txBody>
      </p:sp>
    </p:spTree>
    <p:extLst>
      <p:ext uri="{BB962C8B-B14F-4D97-AF65-F5344CB8AC3E}">
        <p14:creationId xmlns:p14="http://schemas.microsoft.com/office/powerpoint/2010/main" val="139434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32</a:t>
            </a:fld>
            <a:endParaRPr lang="en-GB" dirty="0"/>
          </a:p>
        </p:txBody>
      </p:sp>
    </p:spTree>
    <p:extLst>
      <p:ext uri="{BB962C8B-B14F-4D97-AF65-F5344CB8AC3E}">
        <p14:creationId xmlns:p14="http://schemas.microsoft.com/office/powerpoint/2010/main" val="128438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33</a:t>
            </a:fld>
            <a:endParaRPr lang="en-GB" dirty="0"/>
          </a:p>
        </p:txBody>
      </p:sp>
    </p:spTree>
    <p:extLst>
      <p:ext uri="{BB962C8B-B14F-4D97-AF65-F5344CB8AC3E}">
        <p14:creationId xmlns:p14="http://schemas.microsoft.com/office/powerpoint/2010/main" val="56605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35</a:t>
            </a:fld>
            <a:endParaRPr lang="en-GB" dirty="0"/>
          </a:p>
        </p:txBody>
      </p:sp>
    </p:spTree>
    <p:extLst>
      <p:ext uri="{BB962C8B-B14F-4D97-AF65-F5344CB8AC3E}">
        <p14:creationId xmlns:p14="http://schemas.microsoft.com/office/powerpoint/2010/main" val="4020583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36</a:t>
            </a:fld>
            <a:endParaRPr lang="en-GB" dirty="0"/>
          </a:p>
        </p:txBody>
      </p:sp>
    </p:spTree>
    <p:extLst>
      <p:ext uri="{BB962C8B-B14F-4D97-AF65-F5344CB8AC3E}">
        <p14:creationId xmlns:p14="http://schemas.microsoft.com/office/powerpoint/2010/main" val="43460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37</a:t>
            </a:fld>
            <a:endParaRPr lang="en-GB" dirty="0"/>
          </a:p>
        </p:txBody>
      </p:sp>
    </p:spTree>
    <p:extLst>
      <p:ext uri="{BB962C8B-B14F-4D97-AF65-F5344CB8AC3E}">
        <p14:creationId xmlns:p14="http://schemas.microsoft.com/office/powerpoint/2010/main" val="274500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6</a:t>
            </a:fld>
            <a:endParaRPr lang="en-GB" dirty="0"/>
          </a:p>
        </p:txBody>
      </p:sp>
    </p:spTree>
    <p:extLst>
      <p:ext uri="{BB962C8B-B14F-4D97-AF65-F5344CB8AC3E}">
        <p14:creationId xmlns:p14="http://schemas.microsoft.com/office/powerpoint/2010/main" val="391991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38</a:t>
            </a:fld>
            <a:endParaRPr lang="en-GB" dirty="0"/>
          </a:p>
        </p:txBody>
      </p:sp>
    </p:spTree>
    <p:extLst>
      <p:ext uri="{BB962C8B-B14F-4D97-AF65-F5344CB8AC3E}">
        <p14:creationId xmlns:p14="http://schemas.microsoft.com/office/powerpoint/2010/main" val="62636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41</a:t>
            </a:fld>
            <a:endParaRPr lang="en-GB" dirty="0"/>
          </a:p>
        </p:txBody>
      </p:sp>
    </p:spTree>
    <p:extLst>
      <p:ext uri="{BB962C8B-B14F-4D97-AF65-F5344CB8AC3E}">
        <p14:creationId xmlns:p14="http://schemas.microsoft.com/office/powerpoint/2010/main" val="309207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8</a:t>
            </a:fld>
            <a:endParaRPr lang="en-GB" dirty="0"/>
          </a:p>
        </p:txBody>
      </p:sp>
    </p:spTree>
    <p:extLst>
      <p:ext uri="{BB962C8B-B14F-4D97-AF65-F5344CB8AC3E}">
        <p14:creationId xmlns:p14="http://schemas.microsoft.com/office/powerpoint/2010/main" val="33278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12</a:t>
            </a:fld>
            <a:endParaRPr lang="en-GB" dirty="0"/>
          </a:p>
        </p:txBody>
      </p:sp>
    </p:spTree>
    <p:extLst>
      <p:ext uri="{BB962C8B-B14F-4D97-AF65-F5344CB8AC3E}">
        <p14:creationId xmlns:p14="http://schemas.microsoft.com/office/powerpoint/2010/main" val="379802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14</a:t>
            </a:fld>
            <a:endParaRPr lang="en-GB" dirty="0"/>
          </a:p>
        </p:txBody>
      </p:sp>
    </p:spTree>
    <p:extLst>
      <p:ext uri="{BB962C8B-B14F-4D97-AF65-F5344CB8AC3E}">
        <p14:creationId xmlns:p14="http://schemas.microsoft.com/office/powerpoint/2010/main" val="354225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16</a:t>
            </a:fld>
            <a:endParaRPr lang="en-GB" dirty="0"/>
          </a:p>
        </p:txBody>
      </p:sp>
    </p:spTree>
    <p:extLst>
      <p:ext uri="{BB962C8B-B14F-4D97-AF65-F5344CB8AC3E}">
        <p14:creationId xmlns:p14="http://schemas.microsoft.com/office/powerpoint/2010/main" val="201803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18</a:t>
            </a:fld>
            <a:endParaRPr lang="en-GB" dirty="0"/>
          </a:p>
        </p:txBody>
      </p:sp>
    </p:spTree>
    <p:extLst>
      <p:ext uri="{BB962C8B-B14F-4D97-AF65-F5344CB8AC3E}">
        <p14:creationId xmlns:p14="http://schemas.microsoft.com/office/powerpoint/2010/main" val="167584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19</a:t>
            </a:fld>
            <a:endParaRPr lang="en-GB" dirty="0"/>
          </a:p>
        </p:txBody>
      </p:sp>
    </p:spTree>
    <p:extLst>
      <p:ext uri="{BB962C8B-B14F-4D97-AF65-F5344CB8AC3E}">
        <p14:creationId xmlns:p14="http://schemas.microsoft.com/office/powerpoint/2010/main" val="404434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814388"/>
            <a:ext cx="4700588" cy="3324225"/>
          </a:xfrm>
        </p:spPr>
      </p:sp>
      <p:sp>
        <p:nvSpPr>
          <p:cNvPr id="3" name="Notes Placeholder 2"/>
          <p:cNvSpPr>
            <a:spLocks noGrp="1"/>
          </p:cNvSpPr>
          <p:nvPr>
            <p:ph type="body" idx="1"/>
          </p:nvPr>
        </p:nvSpPr>
        <p:spPr/>
        <p:txBody>
          <a:bodyPr/>
          <a:lstStyle/>
          <a:p>
            <a:pPr>
              <a:lnSpc>
                <a:spcPct val="100000"/>
              </a:lnSpc>
              <a:spcBef>
                <a:spcPts val="600"/>
              </a:spcBef>
            </a:pPr>
            <a:r>
              <a:rPr lang="en-GB" sz="900" dirty="0">
                <a:latin typeface="Segoe UI" panose="020B0502040204020203" pitchFamily="34" charset="0"/>
              </a:rPr>
              <a:t>IMAGE INSTRUCTIONS</a:t>
            </a:r>
          </a:p>
          <a:p>
            <a:pPr marL="171450" indent="-171450">
              <a:lnSpc>
                <a:spcPct val="100000"/>
              </a:lnSpc>
              <a:spcBef>
                <a:spcPts val="600"/>
              </a:spcBef>
              <a:buFont typeface="Arial" panose="020B0604020202020204" pitchFamily="34" charset="0"/>
              <a:buChar char="•"/>
            </a:pPr>
            <a:r>
              <a:rPr lang="en-GB" sz="900" b="1" i="1" dirty="0"/>
              <a:t>Insert</a:t>
            </a:r>
            <a:r>
              <a:rPr lang="en-GB" sz="900" dirty="0"/>
              <a:t> the background image as a </a:t>
            </a:r>
            <a:r>
              <a:rPr lang="en-GB" sz="900" b="1" i="1" dirty="0"/>
              <a:t>picture.</a:t>
            </a:r>
          </a:p>
          <a:p>
            <a:pPr marL="171450" indent="-171450">
              <a:lnSpc>
                <a:spcPct val="100000"/>
              </a:lnSpc>
              <a:spcBef>
                <a:spcPts val="600"/>
              </a:spcBef>
              <a:buFont typeface="Arial" panose="020B0604020202020204" pitchFamily="34" charset="0"/>
              <a:buChar char="•"/>
            </a:pPr>
            <a:r>
              <a:rPr lang="en-GB" sz="900" b="1" i="1" dirty="0"/>
              <a:t>Move, resize </a:t>
            </a:r>
            <a:r>
              <a:rPr lang="en-GB" sz="900" dirty="0"/>
              <a:t>and </a:t>
            </a:r>
            <a:r>
              <a:rPr lang="en-GB" sz="900" b="1" i="1" dirty="0"/>
              <a:t>crop</a:t>
            </a:r>
            <a:r>
              <a:rPr lang="en-GB" sz="900" dirty="0"/>
              <a:t> the image to fill the </a:t>
            </a:r>
            <a:r>
              <a:rPr lang="en-GB" sz="900" b="1" i="1" dirty="0"/>
              <a:t>entire</a:t>
            </a:r>
            <a:r>
              <a:rPr lang="en-GB" sz="900" dirty="0"/>
              <a:t> page. As you do this, ensure the focus of your image is well positioned, ideally to the right hand side of the page.</a:t>
            </a:r>
          </a:p>
          <a:p>
            <a:pPr marL="171450" indent="-171450">
              <a:lnSpc>
                <a:spcPct val="100000"/>
              </a:lnSpc>
              <a:spcBef>
                <a:spcPts val="600"/>
              </a:spcBef>
              <a:buFont typeface="Arial" panose="020B0604020202020204" pitchFamily="34" charset="0"/>
              <a:buChar char="•"/>
            </a:pPr>
            <a:r>
              <a:rPr lang="en-GB" sz="900" b="1" i="1" dirty="0"/>
              <a:t>Cut</a:t>
            </a:r>
            <a:r>
              <a:rPr lang="en-GB" sz="900" dirty="0"/>
              <a:t> the image to the clipboard.</a:t>
            </a:r>
          </a:p>
          <a:p>
            <a:pPr marL="171450" indent="-171450">
              <a:lnSpc>
                <a:spcPct val="100000"/>
              </a:lnSpc>
              <a:spcBef>
                <a:spcPts val="600"/>
              </a:spcBef>
              <a:buFont typeface="Arial" panose="020B0604020202020204" pitchFamily="34" charset="0"/>
              <a:buChar char="•"/>
            </a:pPr>
            <a:r>
              <a:rPr lang="en-GB" sz="900" i="1" dirty="0"/>
              <a:t>Right-click</a:t>
            </a:r>
            <a:r>
              <a:rPr lang="en-GB" sz="900" dirty="0"/>
              <a:t> on the page and select </a:t>
            </a:r>
            <a:r>
              <a:rPr lang="en-GB" sz="900" b="1" i="1" dirty="0"/>
              <a:t>Format Background.</a:t>
            </a:r>
          </a:p>
          <a:p>
            <a:pPr marL="171450" indent="-171450">
              <a:lnSpc>
                <a:spcPct val="100000"/>
              </a:lnSpc>
              <a:spcBef>
                <a:spcPts val="600"/>
              </a:spcBef>
              <a:buFont typeface="Arial" panose="020B0604020202020204" pitchFamily="34" charset="0"/>
              <a:buChar char="•"/>
            </a:pPr>
            <a:r>
              <a:rPr lang="en-GB" sz="900" dirty="0"/>
              <a:t>From the </a:t>
            </a:r>
            <a:r>
              <a:rPr lang="en-GB" sz="900" b="1" i="1" dirty="0"/>
              <a:t>Fill</a:t>
            </a:r>
            <a:r>
              <a:rPr lang="en-GB" sz="900" dirty="0"/>
              <a:t> menu click the </a:t>
            </a:r>
            <a:r>
              <a:rPr lang="en-GB" sz="900" b="1" i="1" dirty="0"/>
              <a:t>Picture or texture fill </a:t>
            </a:r>
            <a:r>
              <a:rPr lang="en-GB" sz="900" dirty="0"/>
              <a:t>option and then select </a:t>
            </a:r>
            <a:r>
              <a:rPr lang="en-GB" sz="900" b="1" i="1" dirty="0"/>
              <a:t>Clipboard</a:t>
            </a:r>
            <a:r>
              <a:rPr lang="en-GB" sz="900" dirty="0"/>
              <a:t>. Click </a:t>
            </a:r>
            <a:r>
              <a:rPr lang="en-GB" sz="900" b="1" i="1" dirty="0"/>
              <a:t>Close.</a:t>
            </a:r>
          </a:p>
          <a:p>
            <a:pPr marL="171450" indent="-171450">
              <a:lnSpc>
                <a:spcPct val="100000"/>
              </a:lnSpc>
              <a:spcBef>
                <a:spcPts val="600"/>
              </a:spcBef>
              <a:buFont typeface="Arial" panose="020B0604020202020204" pitchFamily="34" charset="0"/>
              <a:buChar char="•"/>
            </a:pPr>
            <a:r>
              <a:rPr lang="en-GB" sz="900" dirty="0"/>
              <a:t>Go to the second part of this document to select the suitable Graphic Device for the image.</a:t>
            </a:r>
          </a:p>
          <a:p>
            <a:pPr>
              <a:lnSpc>
                <a:spcPct val="100000"/>
              </a:lnSpc>
              <a:spcBef>
                <a:spcPts val="600"/>
              </a:spcBef>
            </a:pPr>
            <a:r>
              <a:rPr lang="en-GB" sz="900" dirty="0">
                <a:latin typeface="Segoe UI" panose="020B0502040204020203" pitchFamily="34" charset="0"/>
              </a:rPr>
              <a:t>GRAPHIC DEVICE INSTRUCTIONS</a:t>
            </a:r>
          </a:p>
          <a:p>
            <a:pPr marL="171450" indent="-171450">
              <a:lnSpc>
                <a:spcPct val="100000"/>
              </a:lnSpc>
              <a:spcBef>
                <a:spcPts val="600"/>
              </a:spcBef>
              <a:buFont typeface="Arial" panose="020B0604020202020204" pitchFamily="34" charset="0"/>
              <a:buChar char="•"/>
            </a:pPr>
            <a:r>
              <a:rPr lang="en-GB" sz="900" b="1" i="1" dirty="0"/>
              <a:t>Paste</a:t>
            </a:r>
            <a:r>
              <a:rPr lang="en-GB" sz="900" dirty="0"/>
              <a:t> the Graphic Device you selected into the page.</a:t>
            </a:r>
          </a:p>
          <a:p>
            <a:pPr marL="171450" indent="-171450">
              <a:lnSpc>
                <a:spcPct val="100000"/>
              </a:lnSpc>
              <a:spcBef>
                <a:spcPts val="600"/>
              </a:spcBef>
              <a:buFont typeface="Arial" panose="020B0604020202020204" pitchFamily="34" charset="0"/>
              <a:buChar char="•"/>
            </a:pPr>
            <a:r>
              <a:rPr lang="en-GB" sz="900" b="1" i="1" dirty="0"/>
              <a:t>Move</a:t>
            </a:r>
            <a:r>
              <a:rPr lang="en-GB" sz="900" dirty="0"/>
              <a:t> and </a:t>
            </a:r>
            <a:r>
              <a:rPr lang="en-GB" sz="900" b="1" i="1" dirty="0"/>
              <a:t>resize</a:t>
            </a:r>
            <a:r>
              <a:rPr lang="en-GB" sz="900" dirty="0"/>
              <a:t> the circles </a:t>
            </a:r>
            <a:r>
              <a:rPr lang="en-GB" sz="900" b="1" i="1" dirty="0"/>
              <a:t>over the points of focus in your image. </a:t>
            </a:r>
            <a:r>
              <a:rPr lang="en-GB" sz="900" dirty="0"/>
              <a:t>Move as many circles as required to create a pleasing sense of movement.</a:t>
            </a:r>
          </a:p>
          <a:p>
            <a:pPr marL="171450" indent="-171450">
              <a:lnSpc>
                <a:spcPct val="100000"/>
              </a:lnSpc>
              <a:spcBef>
                <a:spcPts val="600"/>
              </a:spcBef>
              <a:buFont typeface="Arial" panose="020B0604020202020204" pitchFamily="34" charset="0"/>
              <a:buChar char="•"/>
            </a:pPr>
            <a:r>
              <a:rPr lang="en-GB" sz="900" dirty="0"/>
              <a:t>Circles can also be </a:t>
            </a:r>
            <a:r>
              <a:rPr lang="en-GB" sz="900" b="1" i="1" dirty="0"/>
              <a:t>resized</a:t>
            </a:r>
            <a:r>
              <a:rPr lang="en-GB" sz="900" dirty="0"/>
              <a:t> by </a:t>
            </a:r>
            <a:r>
              <a:rPr lang="en-GB" sz="900" b="1" i="1" dirty="0"/>
              <a:t>grabbing a corner control point. </a:t>
            </a:r>
            <a:r>
              <a:rPr lang="en-GB" sz="900" dirty="0"/>
              <a:t>They all have their aspect ratios locked, so will resize as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delete lines or circles.</a:t>
            </a:r>
          </a:p>
          <a:p>
            <a:pPr marL="171450" indent="-171450">
              <a:lnSpc>
                <a:spcPct val="100000"/>
              </a:lnSpc>
              <a:spcBef>
                <a:spcPts val="600"/>
              </a:spcBef>
              <a:buFont typeface="Arial" panose="020B0604020202020204" pitchFamily="34" charset="0"/>
              <a:buChar char="•"/>
            </a:pPr>
            <a:r>
              <a:rPr lang="en-GB" sz="900" b="1" i="1" dirty="0">
                <a:solidFill>
                  <a:srgbClr val="FF585D"/>
                </a:solidFill>
                <a:latin typeface="Segoe UI" panose="020B0502040204020203" pitchFamily="34" charset="0"/>
              </a:rPr>
              <a:t>DO NOT allow the lines between the circles to cross.</a:t>
            </a:r>
          </a:p>
          <a:p>
            <a:pPr marL="171450" indent="-171450">
              <a:lnSpc>
                <a:spcPct val="100000"/>
              </a:lnSpc>
              <a:spcBef>
                <a:spcPts val="600"/>
              </a:spcBef>
              <a:buFont typeface="Arial" panose="020B0604020202020204" pitchFamily="34" charset="0"/>
              <a:buChar char="•"/>
            </a:pPr>
            <a:r>
              <a:rPr lang="en-GB" sz="900" dirty="0"/>
              <a:t>Select the </a:t>
            </a:r>
            <a:r>
              <a:rPr lang="en-GB" sz="900" b="1" i="1" dirty="0"/>
              <a:t>black or grey border </a:t>
            </a:r>
            <a:r>
              <a:rPr lang="en-GB" sz="900" dirty="0"/>
              <a:t>and change this to match the colour of the bottom border, using colours </a:t>
            </a:r>
            <a:r>
              <a:rPr lang="en-GB" sz="900" b="1" i="1" dirty="0"/>
              <a:t>3,</a:t>
            </a:r>
            <a:r>
              <a:rPr lang="en-GB" sz="900" dirty="0"/>
              <a:t> </a:t>
            </a:r>
            <a:r>
              <a:rPr lang="en-GB" sz="900" b="1" i="1" dirty="0"/>
              <a:t>6</a:t>
            </a:r>
            <a:r>
              <a:rPr lang="en-GB" sz="900" dirty="0"/>
              <a:t> or </a:t>
            </a:r>
            <a:r>
              <a:rPr lang="en-GB" sz="900" b="1" i="1" dirty="0"/>
              <a:t>7</a:t>
            </a:r>
            <a:r>
              <a:rPr lang="en-GB" sz="900" dirty="0"/>
              <a:t> in the palette.</a:t>
            </a:r>
          </a:p>
          <a:p>
            <a:pPr>
              <a:lnSpc>
                <a:spcPct val="100000"/>
              </a:lnSpc>
              <a:spcBef>
                <a:spcPts val="600"/>
              </a:spcBef>
            </a:pPr>
            <a:r>
              <a:rPr lang="en-GB" sz="900" dirty="0">
                <a:latin typeface="Segoe UI" panose="020B0502040204020203" pitchFamily="34" charset="0"/>
              </a:rPr>
              <a:t>SAVING THE FINAL IMAGE</a:t>
            </a:r>
          </a:p>
          <a:p>
            <a:pPr marL="171450" indent="-171450">
              <a:lnSpc>
                <a:spcPct val="100000"/>
              </a:lnSpc>
              <a:spcBef>
                <a:spcPts val="600"/>
              </a:spcBef>
              <a:buFont typeface="Arial" panose="020B0604020202020204" pitchFamily="34" charset="0"/>
              <a:buChar char="•"/>
            </a:pPr>
            <a:r>
              <a:rPr lang="en-GB" sz="900" dirty="0"/>
              <a:t>Go to the </a:t>
            </a:r>
            <a:r>
              <a:rPr lang="en-GB" sz="900" b="1" i="1" dirty="0"/>
              <a:t>File\Save As </a:t>
            </a:r>
            <a:r>
              <a:rPr lang="en-GB" sz="900" dirty="0"/>
              <a:t>menu option.</a:t>
            </a:r>
          </a:p>
          <a:p>
            <a:pPr marL="171450" indent="-171450">
              <a:lnSpc>
                <a:spcPct val="100000"/>
              </a:lnSpc>
              <a:spcBef>
                <a:spcPts val="600"/>
              </a:spcBef>
              <a:buFont typeface="Arial" panose="020B0604020202020204" pitchFamily="34" charset="0"/>
              <a:buChar char="•"/>
            </a:pPr>
            <a:r>
              <a:rPr lang="en-GB" sz="900" b="1" i="1" dirty="0"/>
              <a:t>Browse</a:t>
            </a:r>
            <a:r>
              <a:rPr lang="en-GB" sz="900" dirty="0"/>
              <a:t> to your </a:t>
            </a:r>
            <a:r>
              <a:rPr lang="en-GB" sz="900" b="1" i="1" dirty="0"/>
              <a:t>job folder </a:t>
            </a:r>
            <a:r>
              <a:rPr lang="en-GB" sz="900" dirty="0"/>
              <a:t>and in the </a:t>
            </a:r>
            <a:r>
              <a:rPr lang="en-GB" sz="900" i="1" dirty="0"/>
              <a:t>Save as type </a:t>
            </a:r>
            <a:r>
              <a:rPr lang="en-GB" sz="900" dirty="0"/>
              <a:t>drop down select </a:t>
            </a:r>
            <a:r>
              <a:rPr lang="en-GB" sz="900" i="1" dirty="0"/>
              <a:t>JPEG.</a:t>
            </a:r>
          </a:p>
          <a:p>
            <a:pPr marL="171450" indent="-171450">
              <a:lnSpc>
                <a:spcPct val="100000"/>
              </a:lnSpc>
              <a:spcBef>
                <a:spcPts val="600"/>
              </a:spcBef>
              <a:buFont typeface="Arial" panose="020B0604020202020204" pitchFamily="34" charset="0"/>
              <a:buChar char="•"/>
            </a:pPr>
            <a:r>
              <a:rPr lang="en-GB" sz="900" dirty="0"/>
              <a:t>Click </a:t>
            </a:r>
            <a:r>
              <a:rPr lang="en-GB" sz="900" i="1" dirty="0"/>
              <a:t>Save</a:t>
            </a:r>
            <a:r>
              <a:rPr lang="en-GB" sz="900" dirty="0"/>
              <a:t> and select </a:t>
            </a:r>
            <a:r>
              <a:rPr lang="en-GB" sz="900" b="1" i="1" dirty="0"/>
              <a:t>Current Slide Only.</a:t>
            </a:r>
          </a:p>
          <a:p>
            <a:pPr marL="171450" indent="-171450">
              <a:lnSpc>
                <a:spcPct val="100000"/>
              </a:lnSpc>
              <a:spcBef>
                <a:spcPts val="600"/>
              </a:spcBef>
              <a:buFont typeface="Arial" panose="020B0604020202020204" pitchFamily="34" charset="0"/>
              <a:buChar char="•"/>
            </a:pPr>
            <a:r>
              <a:rPr lang="en-GB" sz="900" dirty="0"/>
              <a:t>The image is now ready to import into your final document.</a:t>
            </a:r>
          </a:p>
          <a:p>
            <a:pPr marL="171450" indent="-171450">
              <a:lnSpc>
                <a:spcPct val="100000"/>
              </a:lnSpc>
              <a:spcBef>
                <a:spcPts val="600"/>
              </a:spcBef>
              <a:buFont typeface="Arial" panose="020B0604020202020204" pitchFamily="34" charset="0"/>
              <a:buChar char="•"/>
            </a:pPr>
            <a:endParaRPr lang="en-GB" sz="900" dirty="0"/>
          </a:p>
          <a:p>
            <a:pPr>
              <a:lnSpc>
                <a:spcPct val="100000"/>
              </a:lnSpc>
              <a:spcBef>
                <a:spcPts val="600"/>
              </a:spcBef>
            </a:pPr>
            <a:endParaRPr lang="en-GB" sz="90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20</a:t>
            </a:fld>
            <a:endParaRPr lang="en-GB" dirty="0"/>
          </a:p>
        </p:txBody>
      </p:sp>
    </p:spTree>
    <p:extLst>
      <p:ext uri="{BB962C8B-B14F-4D97-AF65-F5344CB8AC3E}">
        <p14:creationId xmlns:p14="http://schemas.microsoft.com/office/powerpoint/2010/main" val="83764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Presentation - Title, Full Page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0851" y="1764295"/>
            <a:ext cx="9791700" cy="5255630"/>
          </a:xfrm>
        </p:spPr>
        <p:txBody>
          <a:bodyPr/>
          <a:lstStyle>
            <a:lvl1pPr>
              <a:lnSpc>
                <a:spcPct val="110000"/>
              </a:lnSpc>
              <a:spcBef>
                <a:spcPts val="2400"/>
              </a:spcBef>
              <a:defRPr/>
            </a:lvl1pPr>
            <a:lvl2pPr>
              <a:lnSpc>
                <a:spcPct val="110000"/>
              </a:lnSpc>
              <a:spcBef>
                <a:spcPts val="2400"/>
              </a:spcBef>
              <a:defRPr/>
            </a:lvl2pPr>
            <a:lvl3pPr>
              <a:lnSpc>
                <a:spcPct val="110000"/>
              </a:lnSpc>
              <a:spcBef>
                <a:spcPts val="2400"/>
              </a:spcBef>
              <a:defRPr/>
            </a:lvl3pPr>
            <a:lvl4pPr>
              <a:lnSpc>
                <a:spcPct val="110000"/>
              </a:lnSpc>
              <a:spcBef>
                <a:spcPts val="2400"/>
              </a:spcBef>
              <a:defRPr/>
            </a:lvl4pPr>
            <a:lvl5pPr>
              <a:lnSpc>
                <a:spcPct val="110000"/>
              </a:lnSpc>
              <a:spcBef>
                <a:spcPts val="24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450851" y="921114"/>
            <a:ext cx="3734337" cy="626701"/>
          </a:xfrm>
        </p:spPr>
        <p:txBody>
          <a:bodyPr/>
          <a:lstStyle>
            <a:lvl1pPr algn="l">
              <a:defRPr b="1"/>
            </a:lvl1pPr>
          </a:lstStyle>
          <a:p>
            <a:r>
              <a:rPr lang="en-US" dirty="0"/>
              <a:t>Click to edit title</a:t>
            </a:r>
            <a:endParaRPr lang="en-GB" dirty="0"/>
          </a:p>
        </p:txBody>
      </p:sp>
      <p:sp>
        <p:nvSpPr>
          <p:cNvPr id="7" name="Slide Number Placeholder 3"/>
          <p:cNvSpPr>
            <a:spLocks noGrp="1"/>
          </p:cNvSpPr>
          <p:nvPr>
            <p:ph type="sldNum" sz="quarter" idx="4"/>
          </p:nvPr>
        </p:nvSpPr>
        <p:spPr>
          <a:xfrm>
            <a:off x="5166701" y="7342416"/>
            <a:ext cx="360000" cy="214313"/>
          </a:xfrm>
          <a:prstGeom prst="rect">
            <a:avLst/>
          </a:prstGeom>
        </p:spPr>
        <p:txBody>
          <a:bodyPr anchor="ctr"/>
          <a:lstStyle>
            <a:lvl1pPr algn="ctr">
              <a:defRPr sz="700">
                <a:solidFill>
                  <a:schemeClr val="tx1"/>
                </a:solidFill>
                <a:latin typeface="Segoe UI Light" panose="020B0502040204020203" pitchFamily="34" charset="0"/>
              </a:defRPr>
            </a:lvl1pPr>
          </a:lstStyle>
          <a:p>
            <a:fld id="{14AA2DE1-5066-4D50-B567-9AF08CBB7BF7}" type="slidenum">
              <a:rPr lang="en-GB" smtClean="0"/>
              <a:pPr/>
              <a:t>‹#›</a:t>
            </a:fld>
            <a:endParaRPr lang="en-GB" dirty="0"/>
          </a:p>
        </p:txBody>
      </p:sp>
    </p:spTree>
    <p:extLst>
      <p:ext uri="{BB962C8B-B14F-4D97-AF65-F5344CB8AC3E}">
        <p14:creationId xmlns:p14="http://schemas.microsoft.com/office/powerpoint/2010/main" val="173290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5172708" y="7348032"/>
            <a:ext cx="360000" cy="214313"/>
          </a:xfrm>
          <a:prstGeom prst="rect">
            <a:avLst/>
          </a:prstGeom>
        </p:spPr>
        <p:txBody>
          <a:bodyPr anchor="ctr"/>
          <a:lstStyle>
            <a:lvl1pPr algn="ctr">
              <a:defRPr sz="700">
                <a:solidFill>
                  <a:schemeClr val="tx1"/>
                </a:solidFill>
                <a:latin typeface="Segoe UI Light" panose="020B0502040204020203" pitchFamily="34" charset="0"/>
              </a:defRPr>
            </a:lvl1pPr>
          </a:lstStyle>
          <a:p>
            <a:fld id="{14AA2DE1-5066-4D50-B567-9AF08CBB7BF7}" type="slidenum">
              <a:rPr lang="en-GB" smtClean="0"/>
              <a:pPr/>
              <a:t>‹#›</a:t>
            </a:fld>
            <a:endParaRPr lang="en-GB" dirty="0"/>
          </a:p>
        </p:txBody>
      </p:sp>
    </p:spTree>
    <p:extLst>
      <p:ext uri="{BB962C8B-B14F-4D97-AF65-F5344CB8AC3E}">
        <p14:creationId xmlns:p14="http://schemas.microsoft.com/office/powerpoint/2010/main" val="323909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vice for Light Backgrounds">
    <p:spTree>
      <p:nvGrpSpPr>
        <p:cNvPr id="1" name=""/>
        <p:cNvGrpSpPr/>
        <p:nvPr/>
      </p:nvGrpSpPr>
      <p:grpSpPr>
        <a:xfrm>
          <a:off x="0" y="0"/>
          <a:ext cx="0" cy="0"/>
          <a:chOff x="0" y="0"/>
          <a:chExt cx="0" cy="0"/>
        </a:xfrm>
      </p:grpSpPr>
      <p:sp>
        <p:nvSpPr>
          <p:cNvPr id="4" name="Rectangle 3"/>
          <p:cNvSpPr/>
          <p:nvPr userDrawn="1"/>
        </p:nvSpPr>
        <p:spPr>
          <a:xfrm>
            <a:off x="179388" y="179388"/>
            <a:ext cx="10331450" cy="7200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sp>
        <p:nvSpPr>
          <p:cNvPr id="2" name="TextBox 1"/>
          <p:cNvSpPr txBox="1"/>
          <p:nvPr userDrawn="1"/>
        </p:nvSpPr>
        <p:spPr>
          <a:xfrm>
            <a:off x="1264117" y="6314633"/>
            <a:ext cx="8165166" cy="634267"/>
          </a:xfrm>
          <a:prstGeom prst="rect">
            <a:avLst/>
          </a:prstGeom>
          <a:noFill/>
        </p:spPr>
        <p:txBody>
          <a:bodyPr wrap="none" lIns="72000" tIns="36000" rIns="72000" bIns="36000" rtlCol="0" anchor="ctr">
            <a:spAutoFit/>
          </a:bodyPr>
          <a:lstStyle/>
          <a:p>
            <a:pPr algn="ctr">
              <a:lnSpc>
                <a:spcPct val="110000"/>
              </a:lnSpc>
              <a:spcBef>
                <a:spcPts val="2400"/>
              </a:spcBef>
              <a:buClr>
                <a:schemeClr val="bg2"/>
              </a:buClr>
            </a:pPr>
            <a:r>
              <a:rPr lang="en-GB" sz="3600" dirty="0">
                <a:solidFill>
                  <a:schemeClr val="tx1"/>
                </a:solidFill>
                <a:latin typeface="Segoe UI" panose="020B0502040204020203" pitchFamily="34" charset="0"/>
              </a:rPr>
              <a:t>USE FOR LIGHT BACKGROUND IMAGES</a:t>
            </a:r>
          </a:p>
        </p:txBody>
      </p:sp>
      <p:sp>
        <p:nvSpPr>
          <p:cNvPr id="5" name="TextBox 4">
            <a:extLst>
              <a:ext uri="{FF2B5EF4-FFF2-40B4-BE49-F238E27FC236}">
                <a16:creationId xmlns="" xmlns:a16="http://schemas.microsoft.com/office/drawing/2014/main" id="{A1FD8077-6A75-45C4-8A79-B37BE49F2C49}"/>
              </a:ext>
            </a:extLst>
          </p:cNvPr>
          <p:cNvSpPr txBox="1"/>
          <p:nvPr userDrawn="1"/>
        </p:nvSpPr>
        <p:spPr>
          <a:xfrm>
            <a:off x="174768" y="7375197"/>
            <a:ext cx="3924414" cy="208125"/>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800" dirty="0">
                <a:solidFill>
                  <a:schemeClr val="tx2"/>
                </a:solidFill>
                <a:latin typeface="Geomanist Light" pitchFamily="50" charset="0"/>
              </a:rPr>
              <a:t>17-082027 QUB Brexit deliberative event presentation v1 31.01.2018 confidential</a:t>
            </a:r>
          </a:p>
        </p:txBody>
      </p:sp>
    </p:spTree>
    <p:extLst>
      <p:ext uri="{BB962C8B-B14F-4D97-AF65-F5344CB8AC3E}">
        <p14:creationId xmlns:p14="http://schemas.microsoft.com/office/powerpoint/2010/main" val="28538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vice for Dark Backgrounds">
    <p:spTree>
      <p:nvGrpSpPr>
        <p:cNvPr id="1" name=""/>
        <p:cNvGrpSpPr/>
        <p:nvPr/>
      </p:nvGrpSpPr>
      <p:grpSpPr>
        <a:xfrm>
          <a:off x="0" y="0"/>
          <a:ext cx="0" cy="0"/>
          <a:chOff x="0" y="0"/>
          <a:chExt cx="0" cy="0"/>
        </a:xfrm>
      </p:grpSpPr>
      <p:sp>
        <p:nvSpPr>
          <p:cNvPr id="4" name="Rectangle 3"/>
          <p:cNvSpPr/>
          <p:nvPr userDrawn="1"/>
        </p:nvSpPr>
        <p:spPr>
          <a:xfrm>
            <a:off x="179388" y="179388"/>
            <a:ext cx="10331450" cy="7200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sp>
        <p:nvSpPr>
          <p:cNvPr id="2" name="TextBox 1"/>
          <p:cNvSpPr txBox="1"/>
          <p:nvPr userDrawn="1"/>
        </p:nvSpPr>
        <p:spPr>
          <a:xfrm>
            <a:off x="1299097" y="6304021"/>
            <a:ext cx="8095211" cy="655491"/>
          </a:xfrm>
          <a:prstGeom prst="rect">
            <a:avLst/>
          </a:prstGeom>
          <a:noFill/>
        </p:spPr>
        <p:txBody>
          <a:bodyPr wrap="none" lIns="72000" tIns="36000" rIns="72000" bIns="36000" rtlCol="0" anchor="ctr">
            <a:spAutoFit/>
          </a:bodyPr>
          <a:lstStyle/>
          <a:p>
            <a:pPr algn="ctr">
              <a:lnSpc>
                <a:spcPct val="110000"/>
              </a:lnSpc>
              <a:spcBef>
                <a:spcPts val="2400"/>
              </a:spcBef>
              <a:buClr>
                <a:schemeClr val="bg2"/>
              </a:buClr>
            </a:pPr>
            <a:r>
              <a:rPr lang="en-GB" sz="3600" dirty="0">
                <a:solidFill>
                  <a:schemeClr val="tx2"/>
                </a:solidFill>
                <a:latin typeface="Segoe UI" panose="020B0502040204020203" pitchFamily="34" charset="0"/>
              </a:rPr>
              <a:t>USE FOR DARK BACKGROUND IMAGES</a:t>
            </a:r>
          </a:p>
        </p:txBody>
      </p:sp>
      <p:sp>
        <p:nvSpPr>
          <p:cNvPr id="5" name="TextBox 4">
            <a:extLst>
              <a:ext uri="{FF2B5EF4-FFF2-40B4-BE49-F238E27FC236}">
                <a16:creationId xmlns="" xmlns:a16="http://schemas.microsoft.com/office/drawing/2014/main" id="{78B5FD5A-C64E-4465-B18C-8F6080680671}"/>
              </a:ext>
            </a:extLst>
          </p:cNvPr>
          <p:cNvSpPr txBox="1"/>
          <p:nvPr userDrawn="1"/>
        </p:nvSpPr>
        <p:spPr>
          <a:xfrm>
            <a:off x="174768" y="7375197"/>
            <a:ext cx="3924414" cy="208125"/>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800" dirty="0">
                <a:solidFill>
                  <a:schemeClr val="tx2"/>
                </a:solidFill>
                <a:latin typeface="Geomanist Light" pitchFamily="50" charset="0"/>
              </a:rPr>
              <a:t>17-082027 QUB Brexit deliberative event presentation v1 31.01.2018 confidential</a:t>
            </a:r>
          </a:p>
        </p:txBody>
      </p:sp>
    </p:spTree>
    <p:extLst>
      <p:ext uri="{BB962C8B-B14F-4D97-AF65-F5344CB8AC3E}">
        <p14:creationId xmlns:p14="http://schemas.microsoft.com/office/powerpoint/2010/main" val="16028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4" name="Rectangle 3"/>
          <p:cNvSpPr/>
          <p:nvPr userDrawn="1"/>
        </p:nvSpPr>
        <p:spPr bwMode="gray">
          <a:xfrm>
            <a:off x="180702" y="180635"/>
            <a:ext cx="10331999" cy="7200000"/>
          </a:xfrm>
          <a:prstGeom prst="rect">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a:spcBef>
                <a:spcPts val="1200"/>
              </a:spcBef>
            </a:pPr>
            <a:endParaRPr lang="en-GB" dirty="0">
              <a:latin typeface="Segoe UI Light" panose="020B0502040204020203" pitchFamily="34" charset="0"/>
            </a:endParaRPr>
          </a:p>
        </p:txBody>
      </p:sp>
      <p:sp>
        <p:nvSpPr>
          <p:cNvPr id="2" name="Title 1"/>
          <p:cNvSpPr>
            <a:spLocks noGrp="1"/>
          </p:cNvSpPr>
          <p:nvPr>
            <p:ph type="title" hasCustomPrompt="1"/>
          </p:nvPr>
        </p:nvSpPr>
        <p:spPr bwMode="gray">
          <a:xfrm>
            <a:off x="666702" y="3328785"/>
            <a:ext cx="9360000" cy="903700"/>
          </a:xfrm>
          <a:noFill/>
        </p:spPr>
        <p:txBody>
          <a:bodyPr wrap="square" anchor="ctr"/>
          <a:lstStyle>
            <a:lvl1pPr>
              <a:defRPr sz="5400"/>
            </a:lvl1pPr>
          </a:lstStyle>
          <a:p>
            <a:r>
              <a:rPr lang="en-US" dirty="0"/>
              <a:t>Click to add statement</a:t>
            </a:r>
            <a:endParaRPr lang="en-GB" dirty="0"/>
          </a:p>
        </p:txBody>
      </p:sp>
      <p:sp>
        <p:nvSpPr>
          <p:cNvPr id="22" name="Slide Number Placeholder 3"/>
          <p:cNvSpPr>
            <a:spLocks noGrp="1"/>
          </p:cNvSpPr>
          <p:nvPr>
            <p:ph type="sldNum" sz="quarter" idx="4"/>
          </p:nvPr>
        </p:nvSpPr>
        <p:spPr>
          <a:xfrm>
            <a:off x="5166702" y="7346950"/>
            <a:ext cx="360000" cy="214313"/>
          </a:xfrm>
          <a:prstGeom prst="rect">
            <a:avLst/>
          </a:prstGeom>
        </p:spPr>
        <p:txBody>
          <a:bodyPr anchor="ctr"/>
          <a:lstStyle>
            <a:lvl1pPr algn="ctr">
              <a:defRPr sz="700">
                <a:solidFill>
                  <a:schemeClr val="tx1"/>
                </a:solidFill>
                <a:latin typeface="Segoe UI Light" panose="020B0502040204020203" pitchFamily="34" charset="0"/>
              </a:defRPr>
            </a:lvl1pPr>
          </a:lstStyle>
          <a:p>
            <a:fld id="{14AA2DE1-5066-4D50-B567-9AF08CBB7BF7}" type="slidenum">
              <a:rPr lang="en-GB" smtClean="0"/>
              <a:pPr/>
              <a:t>‹#›</a:t>
            </a:fld>
            <a:endParaRPr lang="en-GB" dirty="0"/>
          </a:p>
        </p:txBody>
      </p:sp>
      <p:pic>
        <p:nvPicPr>
          <p:cNvPr id="6" name="Picture 5">
            <a:extLst>
              <a:ext uri="{FF2B5EF4-FFF2-40B4-BE49-F238E27FC236}">
                <a16:creationId xmlns="" xmlns:a16="http://schemas.microsoft.com/office/drawing/2014/main" id="{F51977E3-61E4-470B-8E09-EBF926C237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425" y="6805307"/>
            <a:ext cx="1333128" cy="480952"/>
          </a:xfrm>
          <a:prstGeom prst="rect">
            <a:avLst/>
          </a:prstGeom>
        </p:spPr>
      </p:pic>
      <p:pic>
        <p:nvPicPr>
          <p:cNvPr id="7" name="Picture 6">
            <a:extLst>
              <a:ext uri="{FF2B5EF4-FFF2-40B4-BE49-F238E27FC236}">
                <a16:creationId xmlns="" xmlns:a16="http://schemas.microsoft.com/office/drawing/2014/main" id="{6BDF3B44-38C2-4978-A63B-D119FFFF88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6939" y="6806807"/>
            <a:ext cx="2040487" cy="479451"/>
          </a:xfrm>
          <a:prstGeom prst="rect">
            <a:avLst/>
          </a:prstGeom>
        </p:spPr>
      </p:pic>
    </p:spTree>
    <p:extLst>
      <p:ext uri="{BB962C8B-B14F-4D97-AF65-F5344CB8AC3E}">
        <p14:creationId xmlns:p14="http://schemas.microsoft.com/office/powerpoint/2010/main" val="60988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esentation - Cover Colour">
    <p:bg>
      <p:bgPr>
        <a:solidFill>
          <a:schemeClr val="bg1"/>
        </a:solidFill>
        <a:effectLst/>
      </p:bgPr>
    </p:bg>
    <p:spTree>
      <p:nvGrpSpPr>
        <p:cNvPr id="1" name=""/>
        <p:cNvGrpSpPr/>
        <p:nvPr/>
      </p:nvGrpSpPr>
      <p:grpSpPr>
        <a:xfrm>
          <a:off x="0" y="0"/>
          <a:ext cx="0" cy="0"/>
          <a:chOff x="0" y="0"/>
          <a:chExt cx="0" cy="0"/>
        </a:xfrm>
      </p:grpSpPr>
      <p:sp>
        <p:nvSpPr>
          <p:cNvPr id="67" name="Rectangle 66"/>
          <p:cNvSpPr/>
          <p:nvPr userDrawn="1"/>
        </p:nvSpPr>
        <p:spPr bwMode="ltGray">
          <a:xfrm>
            <a:off x="179387" y="179388"/>
            <a:ext cx="10331999" cy="7200000"/>
          </a:xfrm>
          <a:prstGeom prst="rect">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a:spcBef>
                <a:spcPts val="1200"/>
              </a:spcBef>
            </a:pPr>
            <a:endParaRPr lang="en-GB" dirty="0">
              <a:latin typeface="Segoe UI Light" panose="020B0502040204020203" pitchFamily="34" charset="0"/>
            </a:endParaRPr>
          </a:p>
        </p:txBody>
      </p:sp>
      <p:grpSp>
        <p:nvGrpSpPr>
          <p:cNvPr id="5" name="Group 4"/>
          <p:cNvGrpSpPr/>
          <p:nvPr userDrawn="1"/>
        </p:nvGrpSpPr>
        <p:grpSpPr>
          <a:xfrm>
            <a:off x="54000" y="54002"/>
            <a:ext cx="10548860" cy="6867359"/>
            <a:chOff x="54000" y="54000"/>
            <a:chExt cx="10548860" cy="6867359"/>
          </a:xfrm>
        </p:grpSpPr>
        <p:cxnSp>
          <p:nvCxnSpPr>
            <p:cNvPr id="113" name="Straight Connector 112"/>
            <p:cNvCxnSpPr>
              <a:stCxn id="80" idx="3"/>
              <a:endCxn id="112" idx="3"/>
            </p:cNvCxnSpPr>
            <p:nvPr userDrawn="1"/>
          </p:nvCxnSpPr>
          <p:spPr bwMode="gray">
            <a:xfrm>
              <a:off x="9851286" y="5832823"/>
              <a:ext cx="751574" cy="108853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80" idx="3"/>
              <a:endCxn id="109" idx="3"/>
            </p:cNvCxnSpPr>
            <p:nvPr userDrawn="1"/>
          </p:nvCxnSpPr>
          <p:spPr bwMode="gray">
            <a:xfrm flipV="1">
              <a:off x="9851286" y="5202783"/>
              <a:ext cx="751574" cy="6300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80" idx="3"/>
              <a:endCxn id="77" idx="3"/>
            </p:cNvCxnSpPr>
            <p:nvPr userDrawn="1"/>
          </p:nvCxnSpPr>
          <p:spPr bwMode="gray">
            <a:xfrm flipV="1">
              <a:off x="9851286" y="4478733"/>
              <a:ext cx="422484" cy="135409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80" idx="3"/>
              <a:endCxn id="74" idx="3"/>
            </p:cNvCxnSpPr>
            <p:nvPr userDrawn="1"/>
          </p:nvCxnSpPr>
          <p:spPr bwMode="gray">
            <a:xfrm flipH="1" flipV="1">
              <a:off x="8635820" y="3301318"/>
              <a:ext cx="1215466" cy="25315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9" idx="3"/>
              <a:endCxn id="77" idx="3"/>
            </p:cNvCxnSpPr>
            <p:nvPr userDrawn="1"/>
          </p:nvCxnSpPr>
          <p:spPr bwMode="gray">
            <a:xfrm flipH="1" flipV="1">
              <a:off x="10273770" y="4478733"/>
              <a:ext cx="329090" cy="7240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7" idx="3"/>
              <a:endCxn id="74" idx="3"/>
            </p:cNvCxnSpPr>
            <p:nvPr userDrawn="1"/>
          </p:nvCxnSpPr>
          <p:spPr bwMode="gray">
            <a:xfrm flipH="1" flipV="1">
              <a:off x="8635820" y="3301318"/>
              <a:ext cx="1637950" cy="117741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77" idx="3"/>
              <a:endCxn id="106" idx="3"/>
            </p:cNvCxnSpPr>
            <p:nvPr userDrawn="1"/>
          </p:nvCxnSpPr>
          <p:spPr bwMode="gray">
            <a:xfrm flipV="1">
              <a:off x="10273770" y="3277517"/>
              <a:ext cx="329090" cy="120121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74" idx="3"/>
              <a:endCxn id="84" idx="3"/>
            </p:cNvCxnSpPr>
            <p:nvPr userDrawn="1"/>
          </p:nvCxnSpPr>
          <p:spPr bwMode="gray">
            <a:xfrm flipH="1" flipV="1">
              <a:off x="6968403" y="2756904"/>
              <a:ext cx="1667417" cy="54441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71" idx="3"/>
              <a:endCxn id="84" idx="3"/>
            </p:cNvCxnSpPr>
            <p:nvPr userDrawn="1"/>
          </p:nvCxnSpPr>
          <p:spPr bwMode="gray">
            <a:xfrm flipH="1">
              <a:off x="6968403" y="1873726"/>
              <a:ext cx="2676114" cy="88317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71" idx="3"/>
              <a:endCxn id="74" idx="3"/>
            </p:cNvCxnSpPr>
            <p:nvPr userDrawn="1"/>
          </p:nvCxnSpPr>
          <p:spPr bwMode="gray">
            <a:xfrm flipH="1">
              <a:off x="8635820" y="1873726"/>
              <a:ext cx="1008697" cy="142759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1" idx="3"/>
              <a:endCxn id="106" idx="3"/>
            </p:cNvCxnSpPr>
            <p:nvPr userDrawn="1"/>
          </p:nvCxnSpPr>
          <p:spPr bwMode="gray">
            <a:xfrm>
              <a:off x="9644517" y="1873726"/>
              <a:ext cx="958343" cy="14037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6" idx="3"/>
              <a:endCxn id="74" idx="3"/>
            </p:cNvCxnSpPr>
            <p:nvPr userDrawn="1"/>
          </p:nvCxnSpPr>
          <p:spPr bwMode="gray">
            <a:xfrm flipH="1">
              <a:off x="8635820" y="3277517"/>
              <a:ext cx="1967040" cy="2380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87" idx="3"/>
              <a:endCxn id="84" idx="3"/>
            </p:cNvCxnSpPr>
            <p:nvPr userDrawn="1"/>
          </p:nvCxnSpPr>
          <p:spPr bwMode="gray">
            <a:xfrm flipH="1">
              <a:off x="6968403" y="1403472"/>
              <a:ext cx="837813" cy="13534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87" idx="3"/>
              <a:endCxn id="71" idx="3"/>
            </p:cNvCxnSpPr>
            <p:nvPr userDrawn="1"/>
          </p:nvCxnSpPr>
          <p:spPr bwMode="gray">
            <a:xfrm>
              <a:off x="7806216" y="1403472"/>
              <a:ext cx="1838301" cy="4702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94" idx="3"/>
              <a:endCxn id="87" idx="3"/>
            </p:cNvCxnSpPr>
            <p:nvPr userDrawn="1"/>
          </p:nvCxnSpPr>
          <p:spPr bwMode="gray">
            <a:xfrm flipH="1">
              <a:off x="7806216" y="455448"/>
              <a:ext cx="937604" cy="94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94" idx="3"/>
              <a:endCxn id="71" idx="3"/>
            </p:cNvCxnSpPr>
            <p:nvPr userDrawn="1"/>
          </p:nvCxnSpPr>
          <p:spPr bwMode="gray">
            <a:xfrm>
              <a:off x="8743820" y="455448"/>
              <a:ext cx="900697" cy="141827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4" idx="3"/>
              <a:endCxn id="129" idx="3"/>
            </p:cNvCxnSpPr>
            <p:nvPr userDrawn="1"/>
          </p:nvCxnSpPr>
          <p:spPr bwMode="gray">
            <a:xfrm flipH="1" flipV="1">
              <a:off x="7992988" y="54000"/>
              <a:ext cx="750832" cy="4014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35" idx="3"/>
              <a:endCxn id="71" idx="3"/>
            </p:cNvCxnSpPr>
            <p:nvPr userDrawn="1"/>
          </p:nvCxnSpPr>
          <p:spPr bwMode="gray">
            <a:xfrm flipH="1" flipV="1">
              <a:off x="9644517" y="1873726"/>
              <a:ext cx="958343" cy="75589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90" idx="3"/>
              <a:endCxn id="87" idx="3"/>
            </p:cNvCxnSpPr>
            <p:nvPr userDrawn="1"/>
          </p:nvCxnSpPr>
          <p:spPr bwMode="gray">
            <a:xfrm>
              <a:off x="7218363" y="540137"/>
              <a:ext cx="587853" cy="86333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94" idx="3"/>
              <a:endCxn id="90" idx="3"/>
            </p:cNvCxnSpPr>
            <p:nvPr userDrawn="1"/>
          </p:nvCxnSpPr>
          <p:spPr bwMode="gray">
            <a:xfrm flipH="1">
              <a:off x="7218363" y="455448"/>
              <a:ext cx="1525457" cy="8468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0" idx="3"/>
              <a:endCxn id="84" idx="3"/>
            </p:cNvCxnSpPr>
            <p:nvPr userDrawn="1"/>
          </p:nvCxnSpPr>
          <p:spPr bwMode="gray">
            <a:xfrm flipH="1">
              <a:off x="6968403" y="540137"/>
              <a:ext cx="249960" cy="221676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90" idx="3"/>
              <a:endCxn id="97" idx="3"/>
            </p:cNvCxnSpPr>
            <p:nvPr userDrawn="1"/>
          </p:nvCxnSpPr>
          <p:spPr bwMode="gray">
            <a:xfrm flipH="1">
              <a:off x="5346700" y="540137"/>
              <a:ext cx="1871663" cy="125967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84" idx="3"/>
              <a:endCxn id="97" idx="3"/>
            </p:cNvCxnSpPr>
            <p:nvPr userDrawn="1"/>
          </p:nvCxnSpPr>
          <p:spPr bwMode="gray">
            <a:xfrm flipH="1" flipV="1">
              <a:off x="5346700" y="1799813"/>
              <a:ext cx="1621703" cy="9570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00" idx="3"/>
              <a:endCxn id="97" idx="3"/>
            </p:cNvCxnSpPr>
            <p:nvPr userDrawn="1"/>
          </p:nvCxnSpPr>
          <p:spPr bwMode="gray">
            <a:xfrm>
              <a:off x="3241038" y="854546"/>
              <a:ext cx="2105662" cy="94526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00" idx="3"/>
              <a:endCxn id="103" idx="3"/>
            </p:cNvCxnSpPr>
            <p:nvPr userDrawn="1"/>
          </p:nvCxnSpPr>
          <p:spPr bwMode="gray">
            <a:xfrm flipH="1">
              <a:off x="450850" y="854546"/>
              <a:ext cx="2790188" cy="252156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00" idx="3"/>
              <a:endCxn id="145" idx="3"/>
            </p:cNvCxnSpPr>
            <p:nvPr userDrawn="1"/>
          </p:nvCxnSpPr>
          <p:spPr bwMode="gray">
            <a:xfrm flipH="1">
              <a:off x="54000" y="854546"/>
              <a:ext cx="3187038" cy="130835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45" idx="3"/>
              <a:endCxn id="103" idx="3"/>
            </p:cNvCxnSpPr>
            <p:nvPr userDrawn="1"/>
          </p:nvCxnSpPr>
          <p:spPr bwMode="gray">
            <a:xfrm>
              <a:off x="54000" y="2162903"/>
              <a:ext cx="396850" cy="121320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03" idx="3"/>
              <a:endCxn id="151" idx="3"/>
            </p:cNvCxnSpPr>
            <p:nvPr userDrawn="1"/>
          </p:nvCxnSpPr>
          <p:spPr bwMode="gray">
            <a:xfrm flipH="1">
              <a:off x="54000" y="3376110"/>
              <a:ext cx="396850" cy="1518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00" idx="3"/>
              <a:endCxn id="155" idx="3"/>
            </p:cNvCxnSpPr>
            <p:nvPr userDrawn="1"/>
          </p:nvCxnSpPr>
          <p:spPr bwMode="gray">
            <a:xfrm flipH="1" flipV="1">
              <a:off x="2953038" y="54000"/>
              <a:ext cx="288000" cy="8005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29" idx="3"/>
              <a:endCxn id="90" idx="3"/>
            </p:cNvCxnSpPr>
            <p:nvPr userDrawn="1"/>
          </p:nvCxnSpPr>
          <p:spPr bwMode="gray">
            <a:xfrm flipH="1">
              <a:off x="7218363" y="54000"/>
              <a:ext cx="774625" cy="48613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bwMode="gray">
          <a:xfrm>
            <a:off x="443028" y="4194212"/>
            <a:ext cx="3055242" cy="478968"/>
          </a:xfrm>
          <a:noFill/>
          <a:ln>
            <a:noFill/>
          </a:ln>
        </p:spPr>
        <p:txBody>
          <a:bodyPr wrap="none" lIns="72000" tIns="36000" rIns="72000" bIns="36000" rtlCol="0" anchor="ctr">
            <a:spAutoFit/>
          </a:bodyPr>
          <a:lstStyle>
            <a:lvl1pPr marL="0" indent="0">
              <a:buNone/>
              <a:defRPr lang="en-GB" sz="2400" b="1" dirty="0" smtClean="0">
                <a:solidFill>
                  <a:schemeClr val="bg1"/>
                </a:solidFill>
                <a:latin typeface="Segoe UI" panose="020B0502040204020203" pitchFamily="34" charset="0"/>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442913" y="4798059"/>
            <a:ext cx="4896000" cy="1080000"/>
          </a:xfrm>
        </p:spPr>
        <p:txBody>
          <a:bodyPr wrap="square" lIns="72000" tIns="36000" rIns="72000" bIns="36000">
            <a:normAutofit/>
          </a:bodyPr>
          <a:lstStyle>
            <a:lvl1pPr marL="0" indent="0">
              <a:spcBef>
                <a:spcPts val="120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endParaRPr lang="en-GB" dirty="0"/>
          </a:p>
        </p:txBody>
      </p:sp>
      <p:grpSp>
        <p:nvGrpSpPr>
          <p:cNvPr id="68" name="Group 67"/>
          <p:cNvGrpSpPr>
            <a:grpSpLocks noChangeAspect="1"/>
          </p:cNvGrpSpPr>
          <p:nvPr userDrawn="1"/>
        </p:nvGrpSpPr>
        <p:grpSpPr bwMode="gray">
          <a:xfrm>
            <a:off x="9500517" y="1729726"/>
            <a:ext cx="288000" cy="288000"/>
            <a:chOff x="9500517" y="1729726"/>
            <a:chExt cx="288000" cy="288000"/>
          </a:xfrm>
        </p:grpSpPr>
        <p:sp>
          <p:nvSpPr>
            <p:cNvPr id="70" name="Oval 69"/>
            <p:cNvSpPr>
              <a:spLocks noChangeAspect="1"/>
            </p:cNvSpPr>
            <p:nvPr/>
          </p:nvSpPr>
          <p:spPr bwMode="gray">
            <a:xfrm>
              <a:off x="9500517" y="1729726"/>
              <a:ext cx="288000" cy="288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71" name="Rectangle 70"/>
            <p:cNvSpPr>
              <a:spLocks noChangeAspect="1"/>
            </p:cNvSpPr>
            <p:nvPr/>
          </p:nvSpPr>
          <p:spPr bwMode="gray">
            <a:xfrm>
              <a:off x="9500517" y="1729726"/>
              <a:ext cx="144000" cy="288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72" name="Group 71"/>
          <p:cNvGrpSpPr>
            <a:grpSpLocks noChangeAspect="1"/>
          </p:cNvGrpSpPr>
          <p:nvPr userDrawn="1"/>
        </p:nvGrpSpPr>
        <p:grpSpPr bwMode="gray">
          <a:xfrm>
            <a:off x="8365820" y="3031319"/>
            <a:ext cx="540000" cy="540000"/>
            <a:chOff x="8365820" y="3031318"/>
            <a:chExt cx="540000" cy="540000"/>
          </a:xfrm>
        </p:grpSpPr>
        <p:sp>
          <p:nvSpPr>
            <p:cNvPr id="73" name="Oval 72"/>
            <p:cNvSpPr>
              <a:spLocks noChangeAspect="1"/>
            </p:cNvSpPr>
            <p:nvPr/>
          </p:nvSpPr>
          <p:spPr bwMode="gray">
            <a:xfrm>
              <a:off x="8365820" y="3031318"/>
              <a:ext cx="540000" cy="540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74" name="Rectangle 73"/>
            <p:cNvSpPr>
              <a:spLocks noChangeAspect="1"/>
            </p:cNvSpPr>
            <p:nvPr/>
          </p:nvSpPr>
          <p:spPr bwMode="gray">
            <a:xfrm>
              <a:off x="8365820" y="3031318"/>
              <a:ext cx="270000"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75" name="Group 74"/>
          <p:cNvGrpSpPr>
            <a:grpSpLocks noChangeAspect="1"/>
          </p:cNvGrpSpPr>
          <p:nvPr userDrawn="1"/>
        </p:nvGrpSpPr>
        <p:grpSpPr bwMode="gray">
          <a:xfrm>
            <a:off x="10201770" y="4406733"/>
            <a:ext cx="144000" cy="144000"/>
            <a:chOff x="8365820" y="3031318"/>
            <a:chExt cx="540000" cy="540000"/>
          </a:xfrm>
        </p:grpSpPr>
        <p:sp>
          <p:nvSpPr>
            <p:cNvPr id="76" name="Oval 75"/>
            <p:cNvSpPr>
              <a:spLocks noChangeAspect="1"/>
            </p:cNvSpPr>
            <p:nvPr/>
          </p:nvSpPr>
          <p:spPr bwMode="gray">
            <a:xfrm>
              <a:off x="8365820" y="3031318"/>
              <a:ext cx="540000" cy="540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77" name="Rectangle 76"/>
            <p:cNvSpPr>
              <a:spLocks noChangeAspect="1"/>
            </p:cNvSpPr>
            <p:nvPr/>
          </p:nvSpPr>
          <p:spPr bwMode="gray">
            <a:xfrm>
              <a:off x="8365820" y="3031318"/>
              <a:ext cx="270000"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78" name="Group 77"/>
          <p:cNvGrpSpPr>
            <a:grpSpLocks noChangeAspect="1"/>
          </p:cNvGrpSpPr>
          <p:nvPr userDrawn="1"/>
        </p:nvGrpSpPr>
        <p:grpSpPr bwMode="gray">
          <a:xfrm>
            <a:off x="9527286" y="5508823"/>
            <a:ext cx="647999" cy="648000"/>
            <a:chOff x="8365820" y="3031318"/>
            <a:chExt cx="540000" cy="540000"/>
          </a:xfrm>
        </p:grpSpPr>
        <p:sp>
          <p:nvSpPr>
            <p:cNvPr id="79" name="Oval 78"/>
            <p:cNvSpPr>
              <a:spLocks noChangeAspect="1"/>
            </p:cNvSpPr>
            <p:nvPr/>
          </p:nvSpPr>
          <p:spPr bwMode="gray">
            <a:xfrm>
              <a:off x="8365820" y="3031318"/>
              <a:ext cx="540000" cy="540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80" name="Rectangle 79"/>
            <p:cNvSpPr>
              <a:spLocks noChangeAspect="1"/>
            </p:cNvSpPr>
            <p:nvPr/>
          </p:nvSpPr>
          <p:spPr bwMode="gray">
            <a:xfrm>
              <a:off x="8365820" y="3031318"/>
              <a:ext cx="270000"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81" name="Group 80"/>
          <p:cNvGrpSpPr>
            <a:grpSpLocks noChangeAspect="1"/>
          </p:cNvGrpSpPr>
          <p:nvPr userDrawn="1"/>
        </p:nvGrpSpPr>
        <p:grpSpPr>
          <a:xfrm>
            <a:off x="6424168" y="2216903"/>
            <a:ext cx="1080000" cy="1080000"/>
            <a:chOff x="6424168" y="2216903"/>
            <a:chExt cx="1077228" cy="1077228"/>
          </a:xfrm>
        </p:grpSpPr>
        <p:sp>
          <p:nvSpPr>
            <p:cNvPr id="82" name="Oval 81"/>
            <p:cNvSpPr>
              <a:spLocks noChangeAspect="1"/>
            </p:cNvSpPr>
            <p:nvPr userDrawn="1"/>
          </p:nvSpPr>
          <p:spPr bwMode="gray">
            <a:xfrm>
              <a:off x="6424168" y="2216903"/>
              <a:ext cx="1077228" cy="1077228"/>
            </a:xfrm>
            <a:prstGeom prst="ellipse">
              <a:avLst/>
            </a:prstGeom>
            <a:noFill/>
            <a:ln w="6350" cap="flat" cmpd="sng" algn="ctr">
              <a:solidFill>
                <a:schemeClr val="bg1"/>
              </a:solidFill>
              <a:prstDash val="dash"/>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83" name="Oval 82"/>
            <p:cNvSpPr>
              <a:spLocks noChangeAspect="1"/>
            </p:cNvSpPr>
            <p:nvPr/>
          </p:nvSpPr>
          <p:spPr bwMode="gray">
            <a:xfrm>
              <a:off x="6499006" y="2287517"/>
              <a:ext cx="936000" cy="936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84" name="Rectangle 83"/>
            <p:cNvSpPr>
              <a:spLocks noChangeAspect="1"/>
            </p:cNvSpPr>
            <p:nvPr/>
          </p:nvSpPr>
          <p:spPr bwMode="gray">
            <a:xfrm>
              <a:off x="6499006" y="2287517"/>
              <a:ext cx="468000" cy="936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85" name="Group 84"/>
          <p:cNvGrpSpPr>
            <a:grpSpLocks noChangeAspect="1"/>
          </p:cNvGrpSpPr>
          <p:nvPr userDrawn="1"/>
        </p:nvGrpSpPr>
        <p:grpSpPr bwMode="gray">
          <a:xfrm>
            <a:off x="7734216" y="1331472"/>
            <a:ext cx="144000" cy="144000"/>
            <a:chOff x="8365820" y="3031318"/>
            <a:chExt cx="540000" cy="540000"/>
          </a:xfrm>
        </p:grpSpPr>
        <p:sp>
          <p:nvSpPr>
            <p:cNvPr id="86" name="Oval 85"/>
            <p:cNvSpPr>
              <a:spLocks noChangeAspect="1"/>
            </p:cNvSpPr>
            <p:nvPr/>
          </p:nvSpPr>
          <p:spPr bwMode="gray">
            <a:xfrm>
              <a:off x="8365820" y="3031318"/>
              <a:ext cx="540000" cy="540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87" name="Rectangle 86"/>
            <p:cNvSpPr>
              <a:spLocks noChangeAspect="1"/>
            </p:cNvSpPr>
            <p:nvPr/>
          </p:nvSpPr>
          <p:spPr bwMode="gray">
            <a:xfrm>
              <a:off x="8365820" y="3031318"/>
              <a:ext cx="270000"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88" name="Group 87"/>
          <p:cNvGrpSpPr>
            <a:grpSpLocks noChangeAspect="1"/>
          </p:cNvGrpSpPr>
          <p:nvPr userDrawn="1"/>
        </p:nvGrpSpPr>
        <p:grpSpPr bwMode="gray">
          <a:xfrm>
            <a:off x="7074362" y="396137"/>
            <a:ext cx="288000" cy="288000"/>
            <a:chOff x="9500517" y="1729726"/>
            <a:chExt cx="288000" cy="288000"/>
          </a:xfrm>
        </p:grpSpPr>
        <p:sp>
          <p:nvSpPr>
            <p:cNvPr id="89" name="Oval 88"/>
            <p:cNvSpPr>
              <a:spLocks noChangeAspect="1"/>
            </p:cNvSpPr>
            <p:nvPr/>
          </p:nvSpPr>
          <p:spPr bwMode="gray">
            <a:xfrm>
              <a:off x="9500517" y="1729726"/>
              <a:ext cx="288000" cy="288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90" name="Rectangle 89"/>
            <p:cNvSpPr>
              <a:spLocks noChangeAspect="1"/>
            </p:cNvSpPr>
            <p:nvPr/>
          </p:nvSpPr>
          <p:spPr bwMode="gray">
            <a:xfrm>
              <a:off x="9500517" y="1729726"/>
              <a:ext cx="144000" cy="288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91" name="Group 90"/>
          <p:cNvGrpSpPr>
            <a:grpSpLocks noChangeAspect="1"/>
          </p:cNvGrpSpPr>
          <p:nvPr userDrawn="1"/>
        </p:nvGrpSpPr>
        <p:grpSpPr>
          <a:xfrm>
            <a:off x="8635822" y="347448"/>
            <a:ext cx="216000" cy="216000"/>
            <a:chOff x="8635820" y="347448"/>
            <a:chExt cx="216000" cy="216000"/>
          </a:xfrm>
        </p:grpSpPr>
        <p:sp>
          <p:nvSpPr>
            <p:cNvPr id="92" name="Oval 91"/>
            <p:cNvSpPr>
              <a:spLocks noChangeAspect="1"/>
            </p:cNvSpPr>
            <p:nvPr/>
          </p:nvSpPr>
          <p:spPr bwMode="gray">
            <a:xfrm>
              <a:off x="8635820" y="347448"/>
              <a:ext cx="216000" cy="216000"/>
            </a:xfrm>
            <a:prstGeom prst="ellipse">
              <a:avLst/>
            </a:prstGeom>
            <a:noFill/>
            <a:ln w="6350" cap="flat" cmpd="sng" algn="ctr">
              <a:solidFill>
                <a:schemeClr val="bg1"/>
              </a:solidFill>
              <a:prstDash val="dash"/>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1200"/>
                </a:spcBef>
              </a:pPr>
              <a:endParaRPr lang="en-GB" dirty="0" err="1">
                <a:solidFill>
                  <a:schemeClr val="bg1"/>
                </a:solidFill>
                <a:latin typeface="Segoe UI Light" panose="020B0502040204020203" pitchFamily="34" charset="0"/>
              </a:endParaRPr>
            </a:p>
          </p:txBody>
        </p:sp>
        <p:sp>
          <p:nvSpPr>
            <p:cNvPr id="93" name="Oval 92"/>
            <p:cNvSpPr>
              <a:spLocks noChangeAspect="1"/>
            </p:cNvSpPr>
            <p:nvPr/>
          </p:nvSpPr>
          <p:spPr bwMode="gray">
            <a:xfrm>
              <a:off x="8671820" y="383448"/>
              <a:ext cx="144000" cy="144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94" name="Rectangle 93"/>
            <p:cNvSpPr>
              <a:spLocks noChangeAspect="1"/>
            </p:cNvSpPr>
            <p:nvPr/>
          </p:nvSpPr>
          <p:spPr bwMode="gray">
            <a:xfrm>
              <a:off x="8671820" y="383448"/>
              <a:ext cx="72000" cy="144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95" name="Group 94"/>
          <p:cNvGrpSpPr>
            <a:grpSpLocks noChangeAspect="1"/>
          </p:cNvGrpSpPr>
          <p:nvPr userDrawn="1"/>
        </p:nvGrpSpPr>
        <p:grpSpPr bwMode="gray">
          <a:xfrm>
            <a:off x="5238702" y="1691813"/>
            <a:ext cx="216000" cy="216000"/>
            <a:chOff x="8365820" y="3031318"/>
            <a:chExt cx="540000" cy="540000"/>
          </a:xfrm>
        </p:grpSpPr>
        <p:sp>
          <p:nvSpPr>
            <p:cNvPr id="96" name="Oval 95"/>
            <p:cNvSpPr>
              <a:spLocks noChangeAspect="1"/>
            </p:cNvSpPr>
            <p:nvPr/>
          </p:nvSpPr>
          <p:spPr bwMode="gray">
            <a:xfrm>
              <a:off x="8365820" y="3031318"/>
              <a:ext cx="540000" cy="540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97" name="Rectangle 96"/>
            <p:cNvSpPr>
              <a:spLocks noChangeAspect="1"/>
            </p:cNvSpPr>
            <p:nvPr/>
          </p:nvSpPr>
          <p:spPr bwMode="gray">
            <a:xfrm>
              <a:off x="8365820" y="3031318"/>
              <a:ext cx="270000"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98" name="Group 97"/>
          <p:cNvGrpSpPr>
            <a:grpSpLocks noChangeAspect="1"/>
          </p:cNvGrpSpPr>
          <p:nvPr userDrawn="1"/>
        </p:nvGrpSpPr>
        <p:grpSpPr bwMode="gray">
          <a:xfrm>
            <a:off x="3007038" y="620546"/>
            <a:ext cx="468000" cy="468000"/>
            <a:chOff x="9500517" y="1729726"/>
            <a:chExt cx="288000" cy="288000"/>
          </a:xfrm>
        </p:grpSpPr>
        <p:sp>
          <p:nvSpPr>
            <p:cNvPr id="99" name="Oval 98"/>
            <p:cNvSpPr>
              <a:spLocks noChangeAspect="1"/>
            </p:cNvSpPr>
            <p:nvPr/>
          </p:nvSpPr>
          <p:spPr bwMode="gray">
            <a:xfrm>
              <a:off x="9500517" y="1729726"/>
              <a:ext cx="288000" cy="288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00" name="Rectangle 99"/>
            <p:cNvSpPr>
              <a:spLocks noChangeAspect="1"/>
            </p:cNvSpPr>
            <p:nvPr/>
          </p:nvSpPr>
          <p:spPr bwMode="gray">
            <a:xfrm>
              <a:off x="9500517" y="1729726"/>
              <a:ext cx="144000" cy="288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101" name="Group 100"/>
          <p:cNvGrpSpPr>
            <a:grpSpLocks noChangeAspect="1"/>
          </p:cNvGrpSpPr>
          <p:nvPr userDrawn="1"/>
        </p:nvGrpSpPr>
        <p:grpSpPr bwMode="gray">
          <a:xfrm>
            <a:off x="342852" y="3268110"/>
            <a:ext cx="216000" cy="216000"/>
            <a:chOff x="8365820" y="3031318"/>
            <a:chExt cx="540000" cy="540000"/>
          </a:xfrm>
        </p:grpSpPr>
        <p:sp>
          <p:nvSpPr>
            <p:cNvPr id="102" name="Oval 101"/>
            <p:cNvSpPr>
              <a:spLocks noChangeAspect="1"/>
            </p:cNvSpPr>
            <p:nvPr/>
          </p:nvSpPr>
          <p:spPr bwMode="gray">
            <a:xfrm>
              <a:off x="8365820" y="3031318"/>
              <a:ext cx="540000" cy="540000"/>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03" name="Rectangle 102"/>
            <p:cNvSpPr>
              <a:spLocks noChangeAspect="1"/>
            </p:cNvSpPr>
            <p:nvPr/>
          </p:nvSpPr>
          <p:spPr bwMode="gray">
            <a:xfrm>
              <a:off x="8365820" y="3031318"/>
              <a:ext cx="270000"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104" name="Group 103"/>
          <p:cNvGrpSpPr>
            <a:grpSpLocks noChangeAspect="1"/>
          </p:cNvGrpSpPr>
          <p:nvPr userDrawn="1"/>
        </p:nvGrpSpPr>
        <p:grpSpPr bwMode="gray">
          <a:xfrm>
            <a:off x="10548861" y="3223518"/>
            <a:ext cx="107999" cy="108000"/>
            <a:chOff x="8365820" y="3031318"/>
            <a:chExt cx="540000" cy="540000"/>
          </a:xfrm>
          <a:solidFill>
            <a:schemeClr val="bg1"/>
          </a:solidFill>
        </p:grpSpPr>
        <p:sp>
          <p:nvSpPr>
            <p:cNvPr id="105" name="Oval 104"/>
            <p:cNvSpPr>
              <a:spLocks noChangeAspect="1"/>
            </p:cNvSpPr>
            <p:nvPr/>
          </p:nvSpPr>
          <p:spPr bwMode="gray">
            <a:xfrm>
              <a:off x="8365820" y="3031318"/>
              <a:ext cx="540000" cy="540000"/>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06" name="Rectangle 105"/>
            <p:cNvSpPr>
              <a:spLocks noChangeAspect="1"/>
            </p:cNvSpPr>
            <p:nvPr/>
          </p:nvSpPr>
          <p:spPr bwMode="gray">
            <a:xfrm>
              <a:off x="8365820" y="3031318"/>
              <a:ext cx="270000" cy="540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107" name="Group 106"/>
          <p:cNvGrpSpPr>
            <a:grpSpLocks noChangeAspect="1"/>
          </p:cNvGrpSpPr>
          <p:nvPr userDrawn="1"/>
        </p:nvGrpSpPr>
        <p:grpSpPr bwMode="gray">
          <a:xfrm>
            <a:off x="10548861" y="5148783"/>
            <a:ext cx="107999" cy="108000"/>
            <a:chOff x="8365820" y="3031318"/>
            <a:chExt cx="540000" cy="540000"/>
          </a:xfrm>
          <a:solidFill>
            <a:schemeClr val="bg1"/>
          </a:solidFill>
        </p:grpSpPr>
        <p:sp>
          <p:nvSpPr>
            <p:cNvPr id="108" name="Oval 107"/>
            <p:cNvSpPr>
              <a:spLocks noChangeAspect="1"/>
            </p:cNvSpPr>
            <p:nvPr/>
          </p:nvSpPr>
          <p:spPr bwMode="gray">
            <a:xfrm>
              <a:off x="8365820" y="3031318"/>
              <a:ext cx="540000" cy="540000"/>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09" name="Rectangle 108"/>
            <p:cNvSpPr>
              <a:spLocks noChangeAspect="1"/>
            </p:cNvSpPr>
            <p:nvPr/>
          </p:nvSpPr>
          <p:spPr bwMode="gray">
            <a:xfrm>
              <a:off x="8365820" y="3031318"/>
              <a:ext cx="270000" cy="540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110" name="Group 109"/>
          <p:cNvGrpSpPr>
            <a:grpSpLocks noChangeAspect="1"/>
          </p:cNvGrpSpPr>
          <p:nvPr userDrawn="1"/>
        </p:nvGrpSpPr>
        <p:grpSpPr bwMode="gray">
          <a:xfrm>
            <a:off x="10548861" y="6867359"/>
            <a:ext cx="107999" cy="108000"/>
            <a:chOff x="8365820" y="3031318"/>
            <a:chExt cx="540000" cy="540000"/>
          </a:xfrm>
          <a:solidFill>
            <a:schemeClr val="bg1"/>
          </a:solidFill>
        </p:grpSpPr>
        <p:sp>
          <p:nvSpPr>
            <p:cNvPr id="111" name="Oval 110"/>
            <p:cNvSpPr>
              <a:spLocks noChangeAspect="1"/>
            </p:cNvSpPr>
            <p:nvPr/>
          </p:nvSpPr>
          <p:spPr bwMode="gray">
            <a:xfrm>
              <a:off x="8365820" y="3031318"/>
              <a:ext cx="540000" cy="540000"/>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12" name="Rectangle 111"/>
            <p:cNvSpPr>
              <a:spLocks noChangeAspect="1"/>
            </p:cNvSpPr>
            <p:nvPr/>
          </p:nvSpPr>
          <p:spPr bwMode="gray">
            <a:xfrm>
              <a:off x="8365820" y="3031318"/>
              <a:ext cx="270000" cy="540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127" name="Group 126"/>
          <p:cNvGrpSpPr>
            <a:grpSpLocks noChangeAspect="1"/>
          </p:cNvGrpSpPr>
          <p:nvPr userDrawn="1"/>
        </p:nvGrpSpPr>
        <p:grpSpPr bwMode="gray">
          <a:xfrm rot="16200000">
            <a:off x="7938988" y="1"/>
            <a:ext cx="108000" cy="107999"/>
            <a:chOff x="8365820" y="3031318"/>
            <a:chExt cx="540000" cy="540000"/>
          </a:xfrm>
          <a:solidFill>
            <a:schemeClr val="bg1"/>
          </a:solidFill>
        </p:grpSpPr>
        <p:sp>
          <p:nvSpPr>
            <p:cNvPr id="128" name="Oval 127"/>
            <p:cNvSpPr>
              <a:spLocks noChangeAspect="1"/>
            </p:cNvSpPr>
            <p:nvPr/>
          </p:nvSpPr>
          <p:spPr bwMode="gray">
            <a:xfrm>
              <a:off x="8365820" y="3031318"/>
              <a:ext cx="540000" cy="540000"/>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29" name="Rectangle 128"/>
            <p:cNvSpPr>
              <a:spLocks noChangeAspect="1"/>
            </p:cNvSpPr>
            <p:nvPr/>
          </p:nvSpPr>
          <p:spPr bwMode="gray">
            <a:xfrm>
              <a:off x="8365820" y="3031318"/>
              <a:ext cx="270000" cy="540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133" name="Group 132"/>
          <p:cNvGrpSpPr>
            <a:grpSpLocks noChangeAspect="1"/>
          </p:cNvGrpSpPr>
          <p:nvPr userDrawn="1"/>
        </p:nvGrpSpPr>
        <p:grpSpPr bwMode="gray">
          <a:xfrm>
            <a:off x="10548861" y="2575622"/>
            <a:ext cx="107999" cy="108000"/>
            <a:chOff x="8365820" y="3031318"/>
            <a:chExt cx="540000" cy="540000"/>
          </a:xfrm>
          <a:solidFill>
            <a:schemeClr val="bg1"/>
          </a:solidFill>
        </p:grpSpPr>
        <p:sp>
          <p:nvSpPr>
            <p:cNvPr id="134" name="Oval 133"/>
            <p:cNvSpPr>
              <a:spLocks noChangeAspect="1"/>
            </p:cNvSpPr>
            <p:nvPr/>
          </p:nvSpPr>
          <p:spPr bwMode="gray">
            <a:xfrm>
              <a:off x="8365820" y="3031318"/>
              <a:ext cx="540000" cy="540000"/>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35" name="Rectangle 134"/>
            <p:cNvSpPr>
              <a:spLocks noChangeAspect="1"/>
            </p:cNvSpPr>
            <p:nvPr/>
          </p:nvSpPr>
          <p:spPr bwMode="gray">
            <a:xfrm>
              <a:off x="8365820" y="3031318"/>
              <a:ext cx="270000" cy="540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143" name="Group 142"/>
          <p:cNvGrpSpPr>
            <a:grpSpLocks noChangeAspect="1"/>
          </p:cNvGrpSpPr>
          <p:nvPr userDrawn="1"/>
        </p:nvGrpSpPr>
        <p:grpSpPr bwMode="gray">
          <a:xfrm flipH="1">
            <a:off x="0" y="2108903"/>
            <a:ext cx="107999" cy="108000"/>
            <a:chOff x="8365820" y="3031318"/>
            <a:chExt cx="540000" cy="540000"/>
          </a:xfrm>
          <a:solidFill>
            <a:schemeClr val="bg1"/>
          </a:solidFill>
        </p:grpSpPr>
        <p:sp>
          <p:nvSpPr>
            <p:cNvPr id="144" name="Oval 143"/>
            <p:cNvSpPr>
              <a:spLocks noChangeAspect="1"/>
            </p:cNvSpPr>
            <p:nvPr/>
          </p:nvSpPr>
          <p:spPr bwMode="gray">
            <a:xfrm>
              <a:off x="8365820" y="3031318"/>
              <a:ext cx="540000" cy="540000"/>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45" name="Rectangle 144"/>
            <p:cNvSpPr>
              <a:spLocks noChangeAspect="1"/>
            </p:cNvSpPr>
            <p:nvPr/>
          </p:nvSpPr>
          <p:spPr bwMode="gray">
            <a:xfrm>
              <a:off x="8365820" y="3031318"/>
              <a:ext cx="270000" cy="540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149" name="Group 148"/>
          <p:cNvGrpSpPr>
            <a:grpSpLocks noChangeAspect="1"/>
          </p:cNvGrpSpPr>
          <p:nvPr userDrawn="1"/>
        </p:nvGrpSpPr>
        <p:grpSpPr bwMode="gray">
          <a:xfrm flipH="1">
            <a:off x="0" y="4840759"/>
            <a:ext cx="107999" cy="108000"/>
            <a:chOff x="8365820" y="3031318"/>
            <a:chExt cx="540000" cy="540000"/>
          </a:xfrm>
          <a:solidFill>
            <a:schemeClr val="bg1"/>
          </a:solidFill>
        </p:grpSpPr>
        <p:sp>
          <p:nvSpPr>
            <p:cNvPr id="150" name="Oval 149"/>
            <p:cNvSpPr>
              <a:spLocks noChangeAspect="1"/>
            </p:cNvSpPr>
            <p:nvPr/>
          </p:nvSpPr>
          <p:spPr bwMode="gray">
            <a:xfrm>
              <a:off x="8365820" y="3031318"/>
              <a:ext cx="540000" cy="540000"/>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51" name="Rectangle 150"/>
            <p:cNvSpPr>
              <a:spLocks noChangeAspect="1"/>
            </p:cNvSpPr>
            <p:nvPr/>
          </p:nvSpPr>
          <p:spPr bwMode="gray">
            <a:xfrm>
              <a:off x="8365820" y="3031318"/>
              <a:ext cx="270000" cy="540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grpSp>
        <p:nvGrpSpPr>
          <p:cNvPr id="153" name="Group 152"/>
          <p:cNvGrpSpPr>
            <a:grpSpLocks noChangeAspect="1"/>
          </p:cNvGrpSpPr>
          <p:nvPr userDrawn="1"/>
        </p:nvGrpSpPr>
        <p:grpSpPr bwMode="gray">
          <a:xfrm rot="16200000">
            <a:off x="2899039" y="1"/>
            <a:ext cx="108000" cy="107999"/>
            <a:chOff x="8365820" y="3031318"/>
            <a:chExt cx="540000" cy="540000"/>
          </a:xfrm>
          <a:solidFill>
            <a:schemeClr val="bg1"/>
          </a:solidFill>
        </p:grpSpPr>
        <p:sp>
          <p:nvSpPr>
            <p:cNvPr id="154" name="Oval 153"/>
            <p:cNvSpPr>
              <a:spLocks noChangeAspect="1"/>
            </p:cNvSpPr>
            <p:nvPr/>
          </p:nvSpPr>
          <p:spPr bwMode="gray">
            <a:xfrm>
              <a:off x="8365820" y="3031318"/>
              <a:ext cx="540000" cy="540000"/>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defTabSz="914400" latinLnBrk="0">
                <a:lnSpc>
                  <a:spcPct val="100000"/>
                </a:lnSpc>
                <a:spcBef>
                  <a:spcPts val="1200"/>
                </a:spcBef>
                <a:buClrTx/>
                <a:buSzTx/>
                <a:tabLst/>
              </a:pPr>
              <a:endParaRPr lang="en-GB" sz="1800" dirty="0" err="1">
                <a:solidFill>
                  <a:schemeClr val="bg1"/>
                </a:solidFill>
                <a:latin typeface="Segoe UI Light" panose="020B0502040204020203" pitchFamily="34" charset="0"/>
              </a:endParaRPr>
            </a:p>
          </p:txBody>
        </p:sp>
        <p:sp>
          <p:nvSpPr>
            <p:cNvPr id="155" name="Rectangle 154"/>
            <p:cNvSpPr>
              <a:spLocks noChangeAspect="1"/>
            </p:cNvSpPr>
            <p:nvPr/>
          </p:nvSpPr>
          <p:spPr bwMode="gray">
            <a:xfrm>
              <a:off x="8365820" y="3031318"/>
              <a:ext cx="270000" cy="540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Segoe UI Light" panose="020B0502040204020203" pitchFamily="34" charset="0"/>
              </a:endParaRPr>
            </a:p>
          </p:txBody>
        </p:sp>
      </p:grpSp>
      <p:sp>
        <p:nvSpPr>
          <p:cNvPr id="2" name="Title 1"/>
          <p:cNvSpPr>
            <a:spLocks noGrp="1"/>
          </p:cNvSpPr>
          <p:nvPr>
            <p:ph type="ctrTitle" hasCustomPrompt="1"/>
          </p:nvPr>
        </p:nvSpPr>
        <p:spPr bwMode="gray">
          <a:xfrm>
            <a:off x="443026" y="3405725"/>
            <a:ext cx="4532248" cy="749812"/>
          </a:xfrm>
          <a:noFill/>
        </p:spPr>
        <p:txBody>
          <a:bodyPr anchor="ctr"/>
          <a:lstStyle>
            <a:lvl1pPr algn="l">
              <a:defRPr sz="4400" b="1"/>
            </a:lvl1pPr>
          </a:lstStyle>
          <a:p>
            <a:r>
              <a:rPr lang="en-US" dirty="0"/>
              <a:t>Click to edit title</a:t>
            </a:r>
            <a:endParaRPr lang="en-GB" dirty="0"/>
          </a:p>
        </p:txBody>
      </p:sp>
      <p:pic>
        <p:nvPicPr>
          <p:cNvPr id="6" name="Picture 5">
            <a:extLst>
              <a:ext uri="{FF2B5EF4-FFF2-40B4-BE49-F238E27FC236}">
                <a16:creationId xmlns="" xmlns:a16="http://schemas.microsoft.com/office/drawing/2014/main" id="{FF7D85D9-C537-466B-B403-7B41F2EB7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425" y="6805307"/>
            <a:ext cx="1333128" cy="480952"/>
          </a:xfrm>
          <a:prstGeom prst="rect">
            <a:avLst/>
          </a:prstGeom>
        </p:spPr>
      </p:pic>
      <p:pic>
        <p:nvPicPr>
          <p:cNvPr id="160" name="Picture 159">
            <a:extLst>
              <a:ext uri="{FF2B5EF4-FFF2-40B4-BE49-F238E27FC236}">
                <a16:creationId xmlns="" xmlns:a16="http://schemas.microsoft.com/office/drawing/2014/main" id="{8359F126-A37F-4C48-A469-1CFDCBC171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6939" y="6806807"/>
            <a:ext cx="2040487" cy="479451"/>
          </a:xfrm>
          <a:prstGeom prst="rect">
            <a:avLst/>
          </a:prstGeom>
        </p:spPr>
      </p:pic>
    </p:spTree>
    <p:extLst>
      <p:ext uri="{BB962C8B-B14F-4D97-AF65-F5344CB8AC3E}">
        <p14:creationId xmlns:p14="http://schemas.microsoft.com/office/powerpoint/2010/main" val="252978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14AA2DE1-5066-4D50-B567-9AF08CBB7BF7}" type="slidenum">
              <a:rPr lang="en-GB" smtClean="0"/>
              <a:pPr/>
              <a:t>‹#›</a:t>
            </a:fld>
            <a:endParaRPr lang="en-GB" dirty="0"/>
          </a:p>
        </p:txBody>
      </p:sp>
    </p:spTree>
    <p:extLst>
      <p:ext uri="{BB962C8B-B14F-4D97-AF65-F5344CB8AC3E}">
        <p14:creationId xmlns:p14="http://schemas.microsoft.com/office/powerpoint/2010/main" val="16468533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0851" y="921114"/>
            <a:ext cx="3734337" cy="626701"/>
          </a:xfrm>
          <a:prstGeom prst="rect">
            <a:avLst/>
          </a:prstGeom>
          <a:solidFill>
            <a:srgbClr val="CB8BC8"/>
          </a:solidFill>
        </p:spPr>
        <p:txBody>
          <a:bodyPr wrap="none" lIns="72000" tIns="36000" rIns="72000" bIns="36000" rtlCol="0" anchor="b">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450851" y="1764296"/>
            <a:ext cx="9791700" cy="4895268"/>
          </a:xfrm>
          <a:prstGeom prst="rect">
            <a:avLst/>
          </a:prstGeom>
          <a:noFill/>
          <a:ln>
            <a:solidFill>
              <a:schemeClr val="bg1"/>
            </a:solidFill>
          </a:ln>
        </p:spPr>
        <p:txBody>
          <a:bodyPr vert="horz" lIns="72000" tIns="36000" rIns="72000" bIns="3600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3"/>
          <p:cNvSpPr>
            <a:spLocks noGrp="1"/>
          </p:cNvSpPr>
          <p:nvPr>
            <p:ph type="sldNum" sz="quarter" idx="4"/>
          </p:nvPr>
        </p:nvSpPr>
        <p:spPr bwMode="gray">
          <a:xfrm>
            <a:off x="5166702" y="7353529"/>
            <a:ext cx="360000" cy="214313"/>
          </a:xfrm>
          <a:prstGeom prst="rect">
            <a:avLst/>
          </a:prstGeom>
        </p:spPr>
        <p:txBody>
          <a:bodyPr anchor="ctr"/>
          <a:lstStyle>
            <a:lvl1pPr algn="ctr">
              <a:defRPr sz="700">
                <a:solidFill>
                  <a:schemeClr val="tx1"/>
                </a:solidFill>
                <a:latin typeface="Segoe UI Light" panose="020B0502040204020203" pitchFamily="34" charset="0"/>
              </a:defRPr>
            </a:lvl1pPr>
          </a:lstStyle>
          <a:p>
            <a:fld id="{14AA2DE1-5066-4D50-B567-9AF08CBB7BF7}" type="slidenum">
              <a:rPr lang="en-GB" smtClean="0"/>
              <a:pPr/>
              <a:t>‹#›</a:t>
            </a:fld>
            <a:endParaRPr lang="en-GB" dirty="0"/>
          </a:p>
        </p:txBody>
      </p:sp>
      <p:sp>
        <p:nvSpPr>
          <p:cNvPr id="9" name="Frame 8"/>
          <p:cNvSpPr/>
          <p:nvPr/>
        </p:nvSpPr>
        <p:spPr bwMode="gray">
          <a:xfrm>
            <a:off x="179387" y="179388"/>
            <a:ext cx="10333037" cy="7200900"/>
          </a:xfrm>
          <a:prstGeom prst="frame">
            <a:avLst>
              <a:gd name="adj1" fmla="val 964"/>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9" name="TextBox 28"/>
          <p:cNvSpPr txBox="1"/>
          <p:nvPr/>
        </p:nvSpPr>
        <p:spPr bwMode="black">
          <a:xfrm>
            <a:off x="5340532" y="7380289"/>
            <a:ext cx="4896000" cy="180975"/>
          </a:xfrm>
          <a:prstGeom prst="rect">
            <a:avLst/>
          </a:prstGeom>
          <a:noFill/>
        </p:spPr>
        <p:txBody>
          <a:bodyPr wrap="none" lIns="0" tIns="0" rIns="0" bIns="0" rtlCol="0" anchor="ctr">
            <a:noAutofit/>
          </a:bodyPr>
          <a:lstStyle/>
          <a:p>
            <a:pPr algn="r"/>
            <a:r>
              <a:rPr lang="en-GB" sz="700" dirty="0">
                <a:solidFill>
                  <a:schemeClr val="tx2"/>
                </a:solidFill>
                <a:latin typeface="Segoe UI Light" panose="020B0502040204020203" pitchFamily="34" charset="0"/>
              </a:rPr>
              <a:t>© Ipsos MORI  |  Version 1 | Confidential</a:t>
            </a:r>
          </a:p>
        </p:txBody>
      </p:sp>
      <p:sp>
        <p:nvSpPr>
          <p:cNvPr id="4" name="TextBox 3">
            <a:extLst>
              <a:ext uri="{FF2B5EF4-FFF2-40B4-BE49-F238E27FC236}">
                <a16:creationId xmlns="" xmlns:a16="http://schemas.microsoft.com/office/drawing/2014/main" id="{F5AF7298-26BB-4731-9ED7-B3C311F56C35}"/>
              </a:ext>
            </a:extLst>
          </p:cNvPr>
          <p:cNvSpPr txBox="1"/>
          <p:nvPr userDrawn="1"/>
        </p:nvSpPr>
        <p:spPr>
          <a:xfrm>
            <a:off x="174768" y="7375197"/>
            <a:ext cx="3924414" cy="208125"/>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800" dirty="0">
                <a:solidFill>
                  <a:schemeClr val="tx2"/>
                </a:solidFill>
                <a:latin typeface="Geomanist Light" pitchFamily="50" charset="0"/>
              </a:rPr>
              <a:t>17-082027 QUB Brexit deliberative event presentation v1 31.01.2018 confidential</a:t>
            </a:r>
          </a:p>
        </p:txBody>
      </p:sp>
      <p:pic>
        <p:nvPicPr>
          <p:cNvPr id="11" name="Picture 10">
            <a:extLst>
              <a:ext uri="{FF2B5EF4-FFF2-40B4-BE49-F238E27FC236}">
                <a16:creationId xmlns="" xmlns:a16="http://schemas.microsoft.com/office/drawing/2014/main" id="{D04E54D4-D572-4895-9553-3395284F758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6140" y="6776320"/>
            <a:ext cx="1333128" cy="480952"/>
          </a:xfrm>
          <a:prstGeom prst="rect">
            <a:avLst/>
          </a:prstGeom>
        </p:spPr>
      </p:pic>
      <p:pic>
        <p:nvPicPr>
          <p:cNvPr id="13" name="Picture 12">
            <a:extLst>
              <a:ext uri="{FF2B5EF4-FFF2-40B4-BE49-F238E27FC236}">
                <a16:creationId xmlns="" xmlns:a16="http://schemas.microsoft.com/office/drawing/2014/main" id="{E0426338-1296-46E1-A27D-B543ED87EBD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36897" y="6778193"/>
            <a:ext cx="1867170" cy="438727"/>
          </a:xfrm>
          <a:prstGeom prst="rect">
            <a:avLst/>
          </a:prstGeom>
        </p:spPr>
      </p:pic>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650" r:id="rId1"/>
    <p:sldLayoutId id="2147483669" r:id="rId2"/>
    <p:sldLayoutId id="2147483779" r:id="rId3"/>
    <p:sldLayoutId id="2147483780" r:id="rId4"/>
    <p:sldLayoutId id="2147483713" r:id="rId5"/>
    <p:sldLayoutId id="2147483781" r:id="rId6"/>
    <p:sldLayoutId id="2147483782" r:id="rId7"/>
  </p:sldLayoutIdLst>
  <p:hf hdr="0" ftr="0" dt="0"/>
  <p:txStyles>
    <p:titleStyle>
      <a:lvl1pPr algn="ctr" defTabSz="914400" rtl="0" eaLnBrk="1" latinLnBrk="0" hangingPunct="1">
        <a:spcBef>
          <a:spcPct val="0"/>
        </a:spcBef>
        <a:buNone/>
        <a:defRPr lang="en-GB" sz="3600" b="1" kern="1200" smtClean="0">
          <a:solidFill>
            <a:schemeClr val="bg1"/>
          </a:solidFill>
          <a:latin typeface="Segoe UI" panose="020B0502040204020203" pitchFamily="34" charset="0"/>
          <a:ea typeface="+mn-ea"/>
          <a:cs typeface="+mn-cs"/>
        </a:defRPr>
      </a:lvl1pPr>
    </p:titleStyle>
    <p:bodyStyle>
      <a:lvl1pPr marL="273050" indent="-273050" algn="l" defTabSz="914400" rtl="0" eaLnBrk="1" latinLnBrk="0" hangingPunct="1">
        <a:lnSpc>
          <a:spcPct val="110000"/>
        </a:lnSpc>
        <a:spcBef>
          <a:spcPts val="2400"/>
        </a:spcBef>
        <a:buClr>
          <a:schemeClr val="bg2"/>
        </a:buClr>
        <a:buFont typeface="Wingdings" panose="05000000000000000000" pitchFamily="2" charset="2"/>
        <a:buChar char="§"/>
        <a:defRPr sz="2800" kern="1200">
          <a:solidFill>
            <a:schemeClr val="tx1"/>
          </a:solidFill>
          <a:latin typeface="Segoe UI Light" panose="020B0502040204020203" pitchFamily="34" charset="0"/>
          <a:ea typeface="+mn-ea"/>
          <a:cs typeface="+mn-cs"/>
        </a:defRPr>
      </a:lvl1pPr>
      <a:lvl2pPr marL="742950" indent="-285750" algn="l" defTabSz="914400" rtl="0" eaLnBrk="1" latinLnBrk="0" hangingPunct="1">
        <a:lnSpc>
          <a:spcPct val="110000"/>
        </a:lnSpc>
        <a:spcBef>
          <a:spcPts val="2400"/>
        </a:spcBef>
        <a:buClr>
          <a:schemeClr val="bg2"/>
        </a:buClr>
        <a:buFont typeface="Geomanist Light" pitchFamily="50"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110000"/>
        </a:lnSpc>
        <a:spcBef>
          <a:spcPts val="2400"/>
        </a:spcBef>
        <a:buClr>
          <a:schemeClr val="bg2"/>
        </a:buClr>
        <a:buFont typeface="Geomanist Light" pitchFamily="50"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110000"/>
        </a:lnSpc>
        <a:spcBef>
          <a:spcPts val="2400"/>
        </a:spcBef>
        <a:buClr>
          <a:schemeClr val="bg2"/>
        </a:buClr>
        <a:buFont typeface="Geomanist Light" pitchFamily="50"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110000"/>
        </a:lnSpc>
        <a:spcBef>
          <a:spcPts val="2400"/>
        </a:spcBef>
        <a:buClr>
          <a:schemeClr val="bg2"/>
        </a:buClr>
        <a:buFont typeface="Geomanist Light" pitchFamily="50"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ags" Target="../tags/tag2.x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eb.meetoo.io/"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1" Type="http://schemas.openxmlformats.org/officeDocument/2006/relationships/tags" Target="../tags/tag14.xml"/><Relationship Id="rId12" Type="http://schemas.openxmlformats.org/officeDocument/2006/relationships/tags" Target="../tags/tag15.xml"/><Relationship Id="rId13" Type="http://schemas.openxmlformats.org/officeDocument/2006/relationships/tags" Target="../tags/tag16.xml"/><Relationship Id="rId14" Type="http://schemas.openxmlformats.org/officeDocument/2006/relationships/tags" Target="../tags/tag17.xml"/><Relationship Id="rId15" Type="http://schemas.openxmlformats.org/officeDocument/2006/relationships/tags" Target="../tags/tag18.xml"/><Relationship Id="rId16" Type="http://schemas.openxmlformats.org/officeDocument/2006/relationships/slideLayout" Target="../slideLayouts/slideLayout7.xml"/><Relationship Id="rId17" Type="http://schemas.openxmlformats.org/officeDocument/2006/relationships/image" Target="../media/image1.jpeg"/><Relationship Id="rId18" Type="http://schemas.openxmlformats.org/officeDocument/2006/relationships/image" Target="../media/image2.emf"/><Relationship Id="rId1" Type="http://schemas.openxmlformats.org/officeDocument/2006/relationships/tags" Target="../tags/tag4.xml"/><Relationship Id="rId2" Type="http://schemas.openxmlformats.org/officeDocument/2006/relationships/tags" Target="../tags/tag5.xml"/><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tags" Target="../tags/tag9.xml"/><Relationship Id="rId7" Type="http://schemas.openxmlformats.org/officeDocument/2006/relationships/tags" Target="../tags/tag10.xml"/><Relationship Id="rId8" Type="http://schemas.openxmlformats.org/officeDocument/2006/relationships/tags" Target="../tags/tag11.xml"/><Relationship Id="rId9" Type="http://schemas.openxmlformats.org/officeDocument/2006/relationships/tags" Target="../tags/tag12.xml"/><Relationship Id="rId10" Type="http://schemas.openxmlformats.org/officeDocument/2006/relationships/tags" Target="../tags/tag13.xml"/></Relationships>
</file>

<file path=ppt/slides/_rels/slide43.xml.rels><?xml version="1.0" encoding="UTF-8" standalone="yes"?>
<Relationships xmlns="http://schemas.openxmlformats.org/package/2006/relationships"><Relationship Id="rId11" Type="http://schemas.openxmlformats.org/officeDocument/2006/relationships/tags" Target="../tags/tag29.xml"/><Relationship Id="rId12" Type="http://schemas.openxmlformats.org/officeDocument/2006/relationships/tags" Target="../tags/tag30.xml"/><Relationship Id="rId13" Type="http://schemas.openxmlformats.org/officeDocument/2006/relationships/tags" Target="../tags/tag31.xml"/><Relationship Id="rId14" Type="http://schemas.openxmlformats.org/officeDocument/2006/relationships/tags" Target="../tags/tag32.xml"/><Relationship Id="rId15" Type="http://schemas.openxmlformats.org/officeDocument/2006/relationships/tags" Target="../tags/tag33.xml"/><Relationship Id="rId16" Type="http://schemas.openxmlformats.org/officeDocument/2006/relationships/slideLayout" Target="../slideLayouts/slideLayout7.xml"/><Relationship Id="rId17" Type="http://schemas.openxmlformats.org/officeDocument/2006/relationships/image" Target="../media/image1.jpeg"/><Relationship Id="rId18" Type="http://schemas.openxmlformats.org/officeDocument/2006/relationships/image" Target="../media/image2.emf"/><Relationship Id="rId1" Type="http://schemas.openxmlformats.org/officeDocument/2006/relationships/tags" Target="../tags/tag19.xml"/><Relationship Id="rId2" Type="http://schemas.openxmlformats.org/officeDocument/2006/relationships/tags" Target="../tags/tag20.xml"/><Relationship Id="rId3" Type="http://schemas.openxmlformats.org/officeDocument/2006/relationships/tags" Target="../tags/tag21.xml"/><Relationship Id="rId4" Type="http://schemas.openxmlformats.org/officeDocument/2006/relationships/tags" Target="../tags/tag22.xml"/><Relationship Id="rId5" Type="http://schemas.openxmlformats.org/officeDocument/2006/relationships/tags" Target="../tags/tag23.xml"/><Relationship Id="rId6" Type="http://schemas.openxmlformats.org/officeDocument/2006/relationships/tags" Target="../tags/tag24.xml"/><Relationship Id="rId7" Type="http://schemas.openxmlformats.org/officeDocument/2006/relationships/tags" Target="../tags/tag25.xml"/><Relationship Id="rId8" Type="http://schemas.openxmlformats.org/officeDocument/2006/relationships/tags" Target="../tags/tag26.xml"/><Relationship Id="rId9" Type="http://schemas.openxmlformats.org/officeDocument/2006/relationships/tags" Target="../tags/tag27.xml"/><Relationship Id="rId10" Type="http://schemas.openxmlformats.org/officeDocument/2006/relationships/tags" Target="../tags/tag28.xml"/></Relationships>
</file>

<file path=ppt/slides/_rels/slide44.xml.rels><?xml version="1.0" encoding="UTF-8" standalone="yes"?>
<Relationships xmlns="http://schemas.openxmlformats.org/package/2006/relationships"><Relationship Id="rId11" Type="http://schemas.openxmlformats.org/officeDocument/2006/relationships/tags" Target="../tags/tag44.xml"/><Relationship Id="rId12" Type="http://schemas.openxmlformats.org/officeDocument/2006/relationships/tags" Target="../tags/tag45.xml"/><Relationship Id="rId13" Type="http://schemas.openxmlformats.org/officeDocument/2006/relationships/tags" Target="../tags/tag46.xml"/><Relationship Id="rId14" Type="http://schemas.openxmlformats.org/officeDocument/2006/relationships/tags" Target="../tags/tag47.xml"/><Relationship Id="rId15" Type="http://schemas.openxmlformats.org/officeDocument/2006/relationships/tags" Target="../tags/tag48.xml"/><Relationship Id="rId16" Type="http://schemas.openxmlformats.org/officeDocument/2006/relationships/slideLayout" Target="../slideLayouts/slideLayout7.xml"/><Relationship Id="rId17" Type="http://schemas.openxmlformats.org/officeDocument/2006/relationships/image" Target="../media/image1.jpeg"/><Relationship Id="rId18" Type="http://schemas.openxmlformats.org/officeDocument/2006/relationships/image" Target="../media/image2.emf"/><Relationship Id="rId1" Type="http://schemas.openxmlformats.org/officeDocument/2006/relationships/tags" Target="../tags/tag34.xml"/><Relationship Id="rId2" Type="http://schemas.openxmlformats.org/officeDocument/2006/relationships/tags" Target="../tags/tag35.xml"/><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tags" Target="../tags/tag38.xml"/><Relationship Id="rId6" Type="http://schemas.openxmlformats.org/officeDocument/2006/relationships/tags" Target="../tags/tag39.xml"/><Relationship Id="rId7" Type="http://schemas.openxmlformats.org/officeDocument/2006/relationships/tags" Target="../tags/tag40.xml"/><Relationship Id="rId8" Type="http://schemas.openxmlformats.org/officeDocument/2006/relationships/tags" Target="../tags/tag41.xml"/><Relationship Id="rId9" Type="http://schemas.openxmlformats.org/officeDocument/2006/relationships/tags" Target="../tags/tag42.xml"/><Relationship Id="rId10" Type="http://schemas.openxmlformats.org/officeDocument/2006/relationships/tags" Target="../tags/tag43.xml"/></Relationships>
</file>

<file path=ppt/slides/_rels/slide45.xml.rels><?xml version="1.0" encoding="UTF-8" standalone="yes"?>
<Relationships xmlns="http://schemas.openxmlformats.org/package/2006/relationships"><Relationship Id="rId11" Type="http://schemas.openxmlformats.org/officeDocument/2006/relationships/tags" Target="../tags/tag59.xml"/><Relationship Id="rId12" Type="http://schemas.openxmlformats.org/officeDocument/2006/relationships/tags" Target="../tags/tag60.xml"/><Relationship Id="rId13" Type="http://schemas.openxmlformats.org/officeDocument/2006/relationships/tags" Target="../tags/tag61.xml"/><Relationship Id="rId14" Type="http://schemas.openxmlformats.org/officeDocument/2006/relationships/tags" Target="../tags/tag62.xml"/><Relationship Id="rId15" Type="http://schemas.openxmlformats.org/officeDocument/2006/relationships/tags" Target="../tags/tag63.xml"/><Relationship Id="rId16" Type="http://schemas.openxmlformats.org/officeDocument/2006/relationships/slideLayout" Target="../slideLayouts/slideLayout7.xml"/><Relationship Id="rId17" Type="http://schemas.openxmlformats.org/officeDocument/2006/relationships/image" Target="../media/image1.jpeg"/><Relationship Id="rId18" Type="http://schemas.openxmlformats.org/officeDocument/2006/relationships/image" Target="../media/image2.emf"/><Relationship Id="rId1" Type="http://schemas.openxmlformats.org/officeDocument/2006/relationships/tags" Target="../tags/tag49.xml"/><Relationship Id="rId2" Type="http://schemas.openxmlformats.org/officeDocument/2006/relationships/tags" Target="../tags/tag50.xml"/><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tags" Target="../tags/tag54.xml"/><Relationship Id="rId7" Type="http://schemas.openxmlformats.org/officeDocument/2006/relationships/tags" Target="../tags/tag55.xml"/><Relationship Id="rId8" Type="http://schemas.openxmlformats.org/officeDocument/2006/relationships/tags" Target="../tags/tag56.xml"/><Relationship Id="rId9" Type="http://schemas.openxmlformats.org/officeDocument/2006/relationships/tags" Target="../tags/tag57.xml"/><Relationship Id="rId10" Type="http://schemas.openxmlformats.org/officeDocument/2006/relationships/tags" Target="../tags/tag58.xml"/></Relationships>
</file>

<file path=ppt/slides/_rels/slide46.xml.rels><?xml version="1.0" encoding="UTF-8" standalone="yes"?>
<Relationships xmlns="http://schemas.openxmlformats.org/package/2006/relationships"><Relationship Id="rId9" Type="http://schemas.openxmlformats.org/officeDocument/2006/relationships/tags" Target="../tags/tag72.xml"/><Relationship Id="rId20" Type="http://schemas.openxmlformats.org/officeDocument/2006/relationships/tags" Target="../tags/tag83.xml"/><Relationship Id="rId21" Type="http://schemas.openxmlformats.org/officeDocument/2006/relationships/tags" Target="../tags/tag84.xml"/><Relationship Id="rId22" Type="http://schemas.openxmlformats.org/officeDocument/2006/relationships/tags" Target="../tags/tag85.xml"/><Relationship Id="rId23" Type="http://schemas.openxmlformats.org/officeDocument/2006/relationships/tags" Target="../tags/tag86.xml"/><Relationship Id="rId24" Type="http://schemas.openxmlformats.org/officeDocument/2006/relationships/tags" Target="../tags/tag87.xml"/><Relationship Id="rId25" Type="http://schemas.openxmlformats.org/officeDocument/2006/relationships/tags" Target="../tags/tag88.xml"/><Relationship Id="rId26" Type="http://schemas.openxmlformats.org/officeDocument/2006/relationships/tags" Target="../tags/tag89.xml"/><Relationship Id="rId27" Type="http://schemas.openxmlformats.org/officeDocument/2006/relationships/tags" Target="../tags/tag90.xml"/><Relationship Id="rId28" Type="http://schemas.openxmlformats.org/officeDocument/2006/relationships/slideLayout" Target="../slideLayouts/slideLayout7.xml"/><Relationship Id="rId29" Type="http://schemas.openxmlformats.org/officeDocument/2006/relationships/image" Target="../media/image1.jpeg"/><Relationship Id="rId30" Type="http://schemas.openxmlformats.org/officeDocument/2006/relationships/image" Target="../media/image2.emf"/><Relationship Id="rId10" Type="http://schemas.openxmlformats.org/officeDocument/2006/relationships/tags" Target="../tags/tag73.xml"/><Relationship Id="rId11" Type="http://schemas.openxmlformats.org/officeDocument/2006/relationships/tags" Target="../tags/tag74.xml"/><Relationship Id="rId12" Type="http://schemas.openxmlformats.org/officeDocument/2006/relationships/tags" Target="../tags/tag75.xml"/><Relationship Id="rId13" Type="http://schemas.openxmlformats.org/officeDocument/2006/relationships/tags" Target="../tags/tag76.xml"/><Relationship Id="rId14" Type="http://schemas.openxmlformats.org/officeDocument/2006/relationships/tags" Target="../tags/tag77.xml"/><Relationship Id="rId15" Type="http://schemas.openxmlformats.org/officeDocument/2006/relationships/tags" Target="../tags/tag78.xml"/><Relationship Id="rId16" Type="http://schemas.openxmlformats.org/officeDocument/2006/relationships/tags" Target="../tags/tag79.xml"/><Relationship Id="rId17" Type="http://schemas.openxmlformats.org/officeDocument/2006/relationships/tags" Target="../tags/tag80.xml"/><Relationship Id="rId18" Type="http://schemas.openxmlformats.org/officeDocument/2006/relationships/tags" Target="../tags/tag81.xml"/><Relationship Id="rId19" Type="http://schemas.openxmlformats.org/officeDocument/2006/relationships/tags" Target="../tags/tag82.xml"/><Relationship Id="rId1" Type="http://schemas.openxmlformats.org/officeDocument/2006/relationships/tags" Target="../tags/tag64.xml"/><Relationship Id="rId2" Type="http://schemas.openxmlformats.org/officeDocument/2006/relationships/tags" Target="../tags/tag65.xml"/><Relationship Id="rId3" Type="http://schemas.openxmlformats.org/officeDocument/2006/relationships/tags" Target="../tags/tag66.xml"/><Relationship Id="rId4" Type="http://schemas.openxmlformats.org/officeDocument/2006/relationships/tags" Target="../tags/tag67.xml"/><Relationship Id="rId5" Type="http://schemas.openxmlformats.org/officeDocument/2006/relationships/tags" Target="../tags/tag68.xml"/><Relationship Id="rId6" Type="http://schemas.openxmlformats.org/officeDocument/2006/relationships/tags" Target="../tags/tag69.xml"/><Relationship Id="rId7" Type="http://schemas.openxmlformats.org/officeDocument/2006/relationships/tags" Target="../tags/tag70.xml"/><Relationship Id="rId8" Type="http://schemas.openxmlformats.org/officeDocument/2006/relationships/tags" Target="../tags/tag7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10196" y="3158265"/>
            <a:ext cx="2888145" cy="478968"/>
          </a:xfrm>
          <a:solidFill>
            <a:schemeClr val="bg1"/>
          </a:solidFill>
        </p:spPr>
        <p:txBody>
          <a:bodyPr/>
          <a:lstStyle/>
          <a:p>
            <a:r>
              <a:rPr lang="en-GB" dirty="0">
                <a:solidFill>
                  <a:schemeClr val="tx1"/>
                </a:solidFill>
              </a:rPr>
              <a:t>QUB &amp; Ipsos MORI</a:t>
            </a:r>
          </a:p>
        </p:txBody>
      </p:sp>
      <p:grpSp>
        <p:nvGrpSpPr>
          <p:cNvPr id="6" name="MeetingNumberGroup"/>
          <p:cNvGrpSpPr/>
          <p:nvPr/>
        </p:nvGrpSpPr>
        <p:grpSpPr>
          <a:xfrm>
            <a:off x="855776" y="5371948"/>
            <a:ext cx="4881965" cy="576064"/>
            <a:chOff x="8704804" y="6257688"/>
            <a:chExt cx="4881965" cy="576064"/>
          </a:xfrm>
        </p:grpSpPr>
        <p:sp>
          <p:nvSpPr>
            <p:cNvPr id="3" name="MeetingNumber"/>
            <p:cNvSpPr txBox="1"/>
            <p:nvPr>
              <p:custDataLst>
                <p:tags r:id="rId2"/>
              </p:custDataLst>
            </p:nvPr>
          </p:nvSpPr>
          <p:spPr>
            <a:xfrm>
              <a:off x="9398718" y="6317122"/>
              <a:ext cx="4188051" cy="509489"/>
            </a:xfrm>
            <a:prstGeom prst="rect">
              <a:avLst/>
            </a:prstGeom>
            <a:noFill/>
          </p:spPr>
          <p:txBody>
            <a:bodyPr vert="horz" wrap="none" lIns="72000" tIns="36000" rIns="72000" bIns="36000" rtlCol="0">
              <a:spAutoFit/>
            </a:bodyPr>
            <a:lstStyle/>
            <a:p>
              <a:pPr>
                <a:lnSpc>
                  <a:spcPct val="110000"/>
                </a:lnSpc>
                <a:spcBef>
                  <a:spcPts val="2400"/>
                </a:spcBef>
                <a:buClr>
                  <a:schemeClr val="bg2"/>
                </a:buClr>
              </a:pPr>
              <a:r>
                <a:rPr lang="en-GB" sz="2800" dirty="0" err="1">
                  <a:solidFill>
                    <a:schemeClr val="bg1"/>
                  </a:solidFill>
                  <a:latin typeface="Segoe UI" panose="020B0502040204020203" pitchFamily="34" charset="0"/>
                  <a:ea typeface="Segoe UI" panose="020B0502040204020203" pitchFamily="34" charset="0"/>
                  <a:cs typeface="Segoe UI" panose="020B0502040204020203" pitchFamily="34" charset="0"/>
                </a:rPr>
                <a:t>MeeToo</a:t>
              </a:r>
              <a:r>
                <a:rPr lang="en-GB" sz="2800" dirty="0">
                  <a:solidFill>
                    <a:schemeClr val="bg1"/>
                  </a:solidFill>
                  <a:latin typeface="Segoe UI" panose="020B0502040204020203" pitchFamily="34" charset="0"/>
                  <a:ea typeface="Segoe UI" panose="020B0502040204020203" pitchFamily="34" charset="0"/>
                  <a:cs typeface="Segoe UI" panose="020B0502040204020203" pitchFamily="34" charset="0"/>
                </a:rPr>
                <a:t> ID: </a:t>
              </a:r>
              <a:r>
                <a:rPr lang="en-GB"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130-000-480</a:t>
              </a:r>
            </a:p>
          </p:txBody>
        </p:sp>
        <p:pic>
          <p:nvPicPr>
            <p:cNvPr id="4" name="MeetingNumber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4804" y="6257688"/>
              <a:ext cx="576064" cy="576064"/>
            </a:xfrm>
            <a:prstGeom prst="rect">
              <a:avLst/>
            </a:prstGeom>
          </p:spPr>
        </p:pic>
      </p:grpSp>
      <p:sp>
        <p:nvSpPr>
          <p:cNvPr id="7" name="Title 1">
            <a:extLst>
              <a:ext uri="{FF2B5EF4-FFF2-40B4-BE49-F238E27FC236}">
                <a16:creationId xmlns="" xmlns:a16="http://schemas.microsoft.com/office/drawing/2014/main" id="{5F35032D-843F-4C96-9614-CDD15E86C37E}"/>
              </a:ext>
            </a:extLst>
          </p:cNvPr>
          <p:cNvSpPr txBox="1">
            <a:spLocks/>
          </p:cNvSpPr>
          <p:nvPr/>
        </p:nvSpPr>
        <p:spPr bwMode="gray">
          <a:xfrm>
            <a:off x="796520" y="1476375"/>
            <a:ext cx="5055533" cy="1008000"/>
          </a:xfrm>
          <a:prstGeom prst="rect">
            <a:avLst/>
          </a:prstGeom>
          <a:solidFill>
            <a:schemeClr val="tx1"/>
          </a:solidFill>
        </p:spPr>
        <p:txBody>
          <a:bodyPr wrap="none" lIns="72000" tIns="36000" rIns="72000" bIns="36000" rtlCol="0" anchor="ctr">
            <a:spAutoFit/>
          </a:bodyPr>
          <a:lstStyle>
            <a:lvl1pPr algn="l" defTabSz="914400" rtl="0" eaLnBrk="1" latinLnBrk="0" hangingPunct="1">
              <a:spcBef>
                <a:spcPct val="0"/>
              </a:spcBef>
              <a:buNone/>
              <a:defRPr lang="en-GB" sz="4400" b="1" kern="1200">
                <a:solidFill>
                  <a:schemeClr val="bg1"/>
                </a:solidFill>
                <a:latin typeface="Segoe UI" panose="020B0502040204020203" pitchFamily="34" charset="0"/>
                <a:ea typeface="+mn-ea"/>
                <a:cs typeface="+mn-cs"/>
              </a:defRPr>
            </a:lvl1pPr>
          </a:lstStyle>
          <a:p>
            <a:pPr algn="ctr"/>
            <a:r>
              <a:rPr lang="en-GB" sz="8800" dirty="0"/>
              <a:t>Welcome</a:t>
            </a:r>
          </a:p>
        </p:txBody>
      </p:sp>
      <p:sp>
        <p:nvSpPr>
          <p:cNvPr id="9" name="Subtitle 4">
            <a:extLst>
              <a:ext uri="{FF2B5EF4-FFF2-40B4-BE49-F238E27FC236}">
                <a16:creationId xmlns="" xmlns:a16="http://schemas.microsoft.com/office/drawing/2014/main" id="{9F227238-7712-4C46-981E-472BAA97D0D5}"/>
              </a:ext>
            </a:extLst>
          </p:cNvPr>
          <p:cNvSpPr txBox="1">
            <a:spLocks/>
          </p:cNvSpPr>
          <p:nvPr/>
        </p:nvSpPr>
        <p:spPr bwMode="gray">
          <a:xfrm>
            <a:off x="810196" y="2624393"/>
            <a:ext cx="3914451" cy="447101"/>
          </a:xfrm>
          <a:prstGeom prst="rect">
            <a:avLst/>
          </a:prstGeom>
          <a:solidFill>
            <a:schemeClr val="tx1"/>
          </a:solidFill>
          <a:ln>
            <a:noFill/>
          </a:ln>
        </p:spPr>
        <p:txBody>
          <a:bodyPr vert="horz" wrap="none" lIns="72000" tIns="36000" rIns="72000" bIns="36000" rtlCol="0" anchor="ctr">
            <a:spAutoFit/>
          </a:bodyPr>
          <a:lstStyle>
            <a:lvl1pPr marL="0" indent="0" algn="l" defTabSz="914400" rtl="0" eaLnBrk="1" latinLnBrk="0" hangingPunct="1">
              <a:lnSpc>
                <a:spcPct val="110000"/>
              </a:lnSpc>
              <a:spcBef>
                <a:spcPts val="2400"/>
              </a:spcBef>
              <a:buClr>
                <a:schemeClr val="bg2"/>
              </a:buClr>
              <a:buFont typeface="Wingdings" panose="05000000000000000000" pitchFamily="2" charset="2"/>
              <a:buNone/>
              <a:defRPr lang="en-GB" sz="2400" b="1" kern="1200" dirty="0" smtClean="0">
                <a:solidFill>
                  <a:schemeClr val="bg1"/>
                </a:solidFill>
                <a:latin typeface="Segoe UI" panose="020B0502040204020203" pitchFamily="34" charset="0"/>
                <a:ea typeface="+mn-ea"/>
                <a:cs typeface="+mn-cs"/>
              </a:defRPr>
            </a:lvl1pPr>
            <a:lvl2pPr marL="742950" indent="-285750" algn="l" defTabSz="914400" rtl="0" eaLnBrk="1" latinLnBrk="0" hangingPunct="1">
              <a:lnSpc>
                <a:spcPct val="110000"/>
              </a:lnSpc>
              <a:spcBef>
                <a:spcPts val="2400"/>
              </a:spcBef>
              <a:buClr>
                <a:schemeClr val="bg2"/>
              </a:buClr>
              <a:buFont typeface="Geomanist Light" pitchFamily="50"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110000"/>
              </a:lnSpc>
              <a:spcBef>
                <a:spcPts val="2400"/>
              </a:spcBef>
              <a:buClr>
                <a:schemeClr val="bg2"/>
              </a:buClr>
              <a:buFont typeface="Geomanist Light" pitchFamily="50"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110000"/>
              </a:lnSpc>
              <a:spcBef>
                <a:spcPts val="2400"/>
              </a:spcBef>
              <a:buClr>
                <a:schemeClr val="bg2"/>
              </a:buClr>
              <a:buFont typeface="Geomanist Light" pitchFamily="50"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110000"/>
              </a:lnSpc>
              <a:spcBef>
                <a:spcPts val="2400"/>
              </a:spcBef>
              <a:buClr>
                <a:schemeClr val="bg2"/>
              </a:buClr>
              <a:buFont typeface="Geomanist Light" pitchFamily="50"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Brexit and its implications</a:t>
            </a:r>
          </a:p>
        </p:txBody>
      </p:sp>
      <p:sp>
        <p:nvSpPr>
          <p:cNvPr id="8" name="MeetingNumber">
            <a:extLst>
              <a:ext uri="{FF2B5EF4-FFF2-40B4-BE49-F238E27FC236}">
                <a16:creationId xmlns="" xmlns:a16="http://schemas.microsoft.com/office/drawing/2014/main" id="{B8577F3A-E81D-46C3-9D79-8D360EA356E8}"/>
              </a:ext>
            </a:extLst>
          </p:cNvPr>
          <p:cNvSpPr txBox="1"/>
          <p:nvPr>
            <p:custDataLst>
              <p:tags r:id="rId1"/>
            </p:custDataLst>
          </p:nvPr>
        </p:nvSpPr>
        <p:spPr>
          <a:xfrm>
            <a:off x="1543571" y="3986737"/>
            <a:ext cx="2632369" cy="934478"/>
          </a:xfrm>
          <a:prstGeom prst="rect">
            <a:avLst/>
          </a:prstGeom>
          <a:noFill/>
        </p:spPr>
        <p:txBody>
          <a:bodyPr vert="horz" wrap="none" lIns="72000" tIns="36000" rIns="72000" bIns="36000" rtlCol="0">
            <a:spAutoFit/>
          </a:bodyPr>
          <a:lstStyle/>
          <a:p>
            <a:pPr>
              <a:buClr>
                <a:schemeClr val="bg2"/>
              </a:buClr>
            </a:pPr>
            <a:r>
              <a:rPr lang="en-GB" sz="2800" dirty="0" err="1">
                <a:solidFill>
                  <a:schemeClr val="bg1"/>
                </a:solidFill>
                <a:latin typeface="Segoe UI" panose="020B0502040204020203" pitchFamily="34" charset="0"/>
                <a:ea typeface="Segoe UI" panose="020B0502040204020203" pitchFamily="34" charset="0"/>
                <a:cs typeface="Segoe UI" panose="020B0502040204020203" pitchFamily="34" charset="0"/>
              </a:rPr>
              <a:t>Wifi</a:t>
            </a:r>
            <a:r>
              <a:rPr lang="en-GB" sz="2800" dirty="0">
                <a:solidFill>
                  <a:schemeClr val="bg1"/>
                </a:solidFill>
                <a:latin typeface="Segoe UI" panose="020B0502040204020203" pitchFamily="34" charset="0"/>
                <a:ea typeface="Segoe UI" panose="020B0502040204020203" pitchFamily="34" charset="0"/>
                <a:cs typeface="Segoe UI" panose="020B0502040204020203" pitchFamily="34" charset="0"/>
              </a:rPr>
              <a:t> name:</a:t>
            </a:r>
          </a:p>
          <a:p>
            <a:pPr>
              <a:buClr>
                <a:schemeClr val="bg2"/>
              </a:buClr>
            </a:pPr>
            <a:r>
              <a:rPr lang="en-GB" sz="2800" dirty="0" err="1">
                <a:solidFill>
                  <a:schemeClr val="bg1"/>
                </a:solidFill>
                <a:latin typeface="Segoe UI" panose="020B0502040204020203" pitchFamily="34" charset="0"/>
                <a:ea typeface="Segoe UI" panose="020B0502040204020203" pitchFamily="34" charset="0"/>
                <a:cs typeface="Segoe UI" panose="020B0502040204020203" pitchFamily="34" charset="0"/>
              </a:rPr>
              <a:t>Wifi</a:t>
            </a:r>
            <a:r>
              <a:rPr lang="en-GB" sz="2800" dirty="0">
                <a:solidFill>
                  <a:schemeClr val="bg1"/>
                </a:solidFill>
                <a:latin typeface="Segoe UI" panose="020B0502040204020203" pitchFamily="34" charset="0"/>
                <a:ea typeface="Segoe UI" panose="020B0502040204020203" pitchFamily="34" charset="0"/>
                <a:cs typeface="Segoe UI" panose="020B0502040204020203" pitchFamily="34" charset="0"/>
              </a:rPr>
              <a:t> password:  </a:t>
            </a:r>
          </a:p>
        </p:txBody>
      </p:sp>
      <p:pic>
        <p:nvPicPr>
          <p:cNvPr id="10" name="Picture 9">
            <a:extLst>
              <a:ext uri="{FF2B5EF4-FFF2-40B4-BE49-F238E27FC236}">
                <a16:creationId xmlns="" xmlns:a16="http://schemas.microsoft.com/office/drawing/2014/main" id="{09EE9AAA-2308-4FFF-9A7B-7CD58E459E7D}"/>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flipH="1">
            <a:off x="796520" y="4180530"/>
            <a:ext cx="694577" cy="546892"/>
          </a:xfrm>
          <a:prstGeom prst="rect">
            <a:avLst/>
          </a:prstGeom>
        </p:spPr>
      </p:pic>
    </p:spTree>
    <p:extLst>
      <p:ext uri="{BB962C8B-B14F-4D97-AF65-F5344CB8AC3E}">
        <p14:creationId xmlns:p14="http://schemas.microsoft.com/office/powerpoint/2010/main" val="254866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irish border">
            <a:extLst>
              <a:ext uri="{FF2B5EF4-FFF2-40B4-BE49-F238E27FC236}">
                <a16:creationId xmlns="" xmlns:a16="http://schemas.microsoft.com/office/drawing/2014/main" id="{87E477BE-027C-4F82-8D15-1A54666F1B1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936"/>
          <a:stretch/>
        </p:blipFill>
        <p:spPr bwMode="auto">
          <a:xfrm>
            <a:off x="234131" y="252238"/>
            <a:ext cx="10225137" cy="70957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EC5B18D8-6736-49C0-ADB9-37F13757DA08}"/>
              </a:ext>
            </a:extLst>
          </p:cNvPr>
          <p:cNvSpPr>
            <a:spLocks noGrp="1"/>
          </p:cNvSpPr>
          <p:nvPr>
            <p:ph type="sldNum" sz="quarter" idx="4"/>
          </p:nvPr>
        </p:nvSpPr>
        <p:spPr/>
        <p:txBody>
          <a:bodyPr/>
          <a:lstStyle/>
          <a:p>
            <a:fld id="{14AA2DE1-5066-4D50-B567-9AF08CBB7BF7}" type="slidenum">
              <a:rPr lang="en-GB" smtClean="0"/>
              <a:pPr/>
              <a:t>10</a:t>
            </a:fld>
            <a:endParaRPr lang="en-GB" dirty="0"/>
          </a:p>
        </p:txBody>
      </p:sp>
      <p:sp>
        <p:nvSpPr>
          <p:cNvPr id="3" name="TextBox 2">
            <a:extLst>
              <a:ext uri="{FF2B5EF4-FFF2-40B4-BE49-F238E27FC236}">
                <a16:creationId xmlns="" xmlns:a16="http://schemas.microsoft.com/office/drawing/2014/main" id="{373BA953-D392-46F8-A3D0-5DA841411AB1}"/>
              </a:ext>
            </a:extLst>
          </p:cNvPr>
          <p:cNvSpPr txBox="1"/>
          <p:nvPr/>
        </p:nvSpPr>
        <p:spPr>
          <a:xfrm>
            <a:off x="4266580" y="483629"/>
            <a:ext cx="5867552" cy="571879"/>
          </a:xfrm>
          <a:prstGeom prst="rect">
            <a:avLst/>
          </a:prstGeom>
          <a:solidFill>
            <a:schemeClr val="tx1"/>
          </a:solidFill>
        </p:spPr>
        <p:txBody>
          <a:bodyPr wrap="square" lIns="72000" tIns="36000" rIns="72000" bIns="36000" rtlCol="0" anchor="ctr">
            <a:spAutoFit/>
          </a:bodyPr>
          <a:lstStyle/>
          <a:p>
            <a:pPr algn="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A2: North-South border with</a:t>
            </a:r>
          </a:p>
        </p:txBody>
      </p:sp>
      <p:sp>
        <p:nvSpPr>
          <p:cNvPr id="5" name="TextBox 4">
            <a:extLst>
              <a:ext uri="{FF2B5EF4-FFF2-40B4-BE49-F238E27FC236}">
                <a16:creationId xmlns="" xmlns:a16="http://schemas.microsoft.com/office/drawing/2014/main" id="{5671054D-D281-480D-ADB2-9F8C786C54B1}"/>
              </a:ext>
            </a:extLst>
          </p:cNvPr>
          <p:cNvSpPr txBox="1"/>
          <p:nvPr/>
        </p:nvSpPr>
        <p:spPr>
          <a:xfrm>
            <a:off x="6498828" y="1188343"/>
            <a:ext cx="3635304" cy="571879"/>
          </a:xfrm>
          <a:prstGeom prst="rect">
            <a:avLst/>
          </a:prstGeom>
          <a:solidFill>
            <a:schemeClr val="tx1"/>
          </a:solidFill>
        </p:spPr>
        <p:txBody>
          <a:bodyPr wrap="square" lIns="72000" tIns="36000" rIns="72000" bIns="36000" rtlCol="0" anchor="ctr">
            <a:spAutoFit/>
          </a:bodyPr>
          <a:lstStyle/>
          <a:p>
            <a:pPr algn="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minimal policing</a:t>
            </a:r>
          </a:p>
        </p:txBody>
      </p:sp>
    </p:spTree>
    <p:extLst>
      <p:ext uri="{BB962C8B-B14F-4D97-AF65-F5344CB8AC3E}">
        <p14:creationId xmlns:p14="http://schemas.microsoft.com/office/powerpoint/2010/main" val="303348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5A0CD5E-531F-4459-A2EF-7B418C0F1E23}"/>
              </a:ext>
            </a:extLst>
          </p:cNvPr>
          <p:cNvPicPr>
            <a:picLocks noChangeAspect="1"/>
          </p:cNvPicPr>
          <p:nvPr/>
        </p:nvPicPr>
        <p:blipFill rotWithShape="1">
          <a:blip r:embed="rId2"/>
          <a:srcRect r="18203"/>
          <a:stretch/>
        </p:blipFill>
        <p:spPr>
          <a:xfrm>
            <a:off x="234132" y="250811"/>
            <a:ext cx="10225136" cy="7097221"/>
          </a:xfrm>
          <a:prstGeom prst="rect">
            <a:avLst/>
          </a:prstGeom>
        </p:spPr>
      </p:pic>
      <p:sp>
        <p:nvSpPr>
          <p:cNvPr id="2" name="Slide Number Placeholder 1">
            <a:extLst>
              <a:ext uri="{FF2B5EF4-FFF2-40B4-BE49-F238E27FC236}">
                <a16:creationId xmlns="" xmlns:a16="http://schemas.microsoft.com/office/drawing/2014/main" id="{EC5B18D8-6736-49C0-ADB9-37F13757DA08}"/>
              </a:ext>
            </a:extLst>
          </p:cNvPr>
          <p:cNvSpPr>
            <a:spLocks noGrp="1"/>
          </p:cNvSpPr>
          <p:nvPr>
            <p:ph type="sldNum" sz="quarter" idx="4"/>
          </p:nvPr>
        </p:nvSpPr>
        <p:spPr/>
        <p:txBody>
          <a:bodyPr/>
          <a:lstStyle/>
          <a:p>
            <a:fld id="{14AA2DE1-5066-4D50-B567-9AF08CBB7BF7}" type="slidenum">
              <a:rPr lang="en-GB" smtClean="0"/>
              <a:pPr/>
              <a:t>11</a:t>
            </a:fld>
            <a:endParaRPr lang="en-GB" dirty="0"/>
          </a:p>
        </p:txBody>
      </p:sp>
      <p:sp>
        <p:nvSpPr>
          <p:cNvPr id="3" name="TextBox 2">
            <a:extLst>
              <a:ext uri="{FF2B5EF4-FFF2-40B4-BE49-F238E27FC236}">
                <a16:creationId xmlns="" xmlns:a16="http://schemas.microsoft.com/office/drawing/2014/main" id="{373BA953-D392-46F8-A3D0-5DA841411AB1}"/>
              </a:ext>
            </a:extLst>
          </p:cNvPr>
          <p:cNvSpPr txBox="1"/>
          <p:nvPr/>
        </p:nvSpPr>
        <p:spPr>
          <a:xfrm>
            <a:off x="487260" y="462374"/>
            <a:ext cx="5867552"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A3: Highly visible militarised</a:t>
            </a:r>
          </a:p>
        </p:txBody>
      </p:sp>
      <p:sp>
        <p:nvSpPr>
          <p:cNvPr id="5" name="TextBox 4">
            <a:extLst>
              <a:ext uri="{FF2B5EF4-FFF2-40B4-BE49-F238E27FC236}">
                <a16:creationId xmlns="" xmlns:a16="http://schemas.microsoft.com/office/drawing/2014/main" id="{5671054D-D281-480D-ADB2-9F8C786C54B1}"/>
              </a:ext>
            </a:extLst>
          </p:cNvPr>
          <p:cNvSpPr txBox="1"/>
          <p:nvPr/>
        </p:nvSpPr>
        <p:spPr>
          <a:xfrm>
            <a:off x="487260" y="1204840"/>
            <a:ext cx="4067352"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North-South border</a:t>
            </a:r>
          </a:p>
        </p:txBody>
      </p:sp>
    </p:spTree>
    <p:extLst>
      <p:ext uri="{BB962C8B-B14F-4D97-AF65-F5344CB8AC3E}">
        <p14:creationId xmlns:p14="http://schemas.microsoft.com/office/powerpoint/2010/main" val="34493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62374"/>
            <a:ext cx="7379720"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The Customs Union &amp; Single Market</a:t>
            </a:r>
          </a:p>
        </p:txBody>
      </p:sp>
      <p:sp>
        <p:nvSpPr>
          <p:cNvPr id="4" name="Rectangle 3">
            <a:extLst>
              <a:ext uri="{FF2B5EF4-FFF2-40B4-BE49-F238E27FC236}">
                <a16:creationId xmlns="" xmlns:a16="http://schemas.microsoft.com/office/drawing/2014/main" id="{0F1852CF-7270-4254-BC18-9AFB242D8761}"/>
              </a:ext>
            </a:extLst>
          </p:cNvPr>
          <p:cNvSpPr/>
          <p:nvPr/>
        </p:nvSpPr>
        <p:spPr>
          <a:xfrm>
            <a:off x="487260" y="1733834"/>
            <a:ext cx="4643416" cy="3170099"/>
          </a:xfrm>
          <a:prstGeom prst="rect">
            <a:avLst/>
          </a:prstGeom>
        </p:spPr>
        <p:txBody>
          <a:bodyPr wrap="square">
            <a:spAutoFit/>
          </a:bodyPr>
          <a:lstStyle/>
          <a:p>
            <a:r>
              <a:rPr lang="en-GB" sz="2000" b="1" dirty="0">
                <a:ln w="0"/>
                <a:latin typeface="Segoe UI" panose="020B0502040204020203" pitchFamily="34" charset="0"/>
                <a:ea typeface="Segoe UI" panose="020B0502040204020203" pitchFamily="34" charset="0"/>
                <a:cs typeface="Segoe UI" panose="020B0502040204020203" pitchFamily="34" charset="0"/>
              </a:rPr>
              <a:t>The Customs Union</a:t>
            </a:r>
          </a:p>
          <a:p>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Contains all EU members, and some other countries</a:t>
            </a:r>
          </a:p>
          <a:p>
            <a:pPr marL="342900" indent="-34290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Goods moving between these countries are not taxed</a:t>
            </a:r>
          </a:p>
          <a:p>
            <a:pPr marL="342900" indent="-34290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Members taxes goods from outside the EU at the same rate</a:t>
            </a:r>
          </a:p>
        </p:txBody>
      </p:sp>
      <p:sp>
        <p:nvSpPr>
          <p:cNvPr id="5" name="Rectangle 4">
            <a:extLst>
              <a:ext uri="{FF2B5EF4-FFF2-40B4-BE49-F238E27FC236}">
                <a16:creationId xmlns="" xmlns:a16="http://schemas.microsoft.com/office/drawing/2014/main" id="{1DEFD5C8-8406-4747-BDFB-DFBF4BD59E67}"/>
              </a:ext>
            </a:extLst>
          </p:cNvPr>
          <p:cNvSpPr/>
          <p:nvPr/>
        </p:nvSpPr>
        <p:spPr>
          <a:xfrm>
            <a:off x="5360523" y="1733834"/>
            <a:ext cx="4643416" cy="3170099"/>
          </a:xfrm>
          <a:prstGeom prst="rect">
            <a:avLst/>
          </a:prstGeom>
        </p:spPr>
        <p:txBody>
          <a:bodyPr wrap="square">
            <a:spAutoFit/>
          </a:bodyPr>
          <a:lstStyle/>
          <a:p>
            <a:r>
              <a:rPr lang="en-GB" sz="2000" b="1" dirty="0">
                <a:ln w="0"/>
                <a:latin typeface="Segoe UI" panose="020B0502040204020203" pitchFamily="34" charset="0"/>
                <a:ea typeface="Segoe UI" panose="020B0502040204020203" pitchFamily="34" charset="0"/>
                <a:cs typeface="Segoe UI" panose="020B0502040204020203" pitchFamily="34" charset="0"/>
              </a:rPr>
              <a:t>The Single Market</a:t>
            </a:r>
          </a:p>
          <a:p>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Contains all EU members, and some other countries</a:t>
            </a:r>
          </a:p>
          <a:p>
            <a:pPr marL="457200" indent="-45720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Requires free movement of people, goods, capital, and services</a:t>
            </a:r>
          </a:p>
          <a:p>
            <a:pPr marL="457200" indent="-45720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Also requires uniformity of standards of goods</a:t>
            </a:r>
          </a:p>
        </p:txBody>
      </p:sp>
      <p:sp>
        <p:nvSpPr>
          <p:cNvPr id="2" name="Slide Number Placeholder 1">
            <a:extLst>
              <a:ext uri="{FF2B5EF4-FFF2-40B4-BE49-F238E27FC236}">
                <a16:creationId xmlns="" xmlns:a16="http://schemas.microsoft.com/office/drawing/2014/main" id="{9869DF33-FE20-46B1-A2DB-BF58D43D05E4}"/>
              </a:ext>
            </a:extLst>
          </p:cNvPr>
          <p:cNvSpPr>
            <a:spLocks noGrp="1"/>
          </p:cNvSpPr>
          <p:nvPr>
            <p:ph type="sldNum" sz="quarter" idx="4"/>
          </p:nvPr>
        </p:nvSpPr>
        <p:spPr/>
        <p:txBody>
          <a:bodyPr/>
          <a:lstStyle/>
          <a:p>
            <a:fld id="{14AA2DE1-5066-4D50-B567-9AF08CBB7BF7}" type="slidenum">
              <a:rPr lang="en-GB" smtClean="0"/>
              <a:pPr/>
              <a:t>12</a:t>
            </a:fld>
            <a:endParaRPr lang="en-GB" dirty="0"/>
          </a:p>
        </p:txBody>
      </p:sp>
    </p:spTree>
    <p:extLst>
      <p:ext uri="{BB962C8B-B14F-4D97-AF65-F5344CB8AC3E}">
        <p14:creationId xmlns:p14="http://schemas.microsoft.com/office/powerpoint/2010/main" val="164796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13</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487260" y="2556495"/>
            <a:ext cx="975598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B. UK leaves EU, but stays in some elements of the</a:t>
            </a:r>
          </a:p>
        </p:txBody>
      </p:sp>
      <p:sp>
        <p:nvSpPr>
          <p:cNvPr id="5" name="TextBox 4">
            <a:extLst>
              <a:ext uri="{FF2B5EF4-FFF2-40B4-BE49-F238E27FC236}">
                <a16:creationId xmlns="" xmlns:a16="http://schemas.microsoft.com/office/drawing/2014/main" id="{7363056E-94D7-4748-A29F-1E6B30E846CA}"/>
              </a:ext>
            </a:extLst>
          </p:cNvPr>
          <p:cNvSpPr txBox="1"/>
          <p:nvPr/>
        </p:nvSpPr>
        <p:spPr>
          <a:xfrm>
            <a:off x="487260" y="3213566"/>
            <a:ext cx="896389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EU such as the Single Market and/or Customs</a:t>
            </a:r>
          </a:p>
        </p:txBody>
      </p:sp>
      <p:sp>
        <p:nvSpPr>
          <p:cNvPr id="7" name="TextBox 6">
            <a:extLst>
              <a:ext uri="{FF2B5EF4-FFF2-40B4-BE49-F238E27FC236}">
                <a16:creationId xmlns="" xmlns:a16="http://schemas.microsoft.com/office/drawing/2014/main" id="{863C7A8D-1298-402F-A02E-395B43267B13}"/>
              </a:ext>
            </a:extLst>
          </p:cNvPr>
          <p:cNvSpPr txBox="1"/>
          <p:nvPr/>
        </p:nvSpPr>
        <p:spPr>
          <a:xfrm>
            <a:off x="487260" y="3870637"/>
            <a:ext cx="140305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Union</a:t>
            </a:r>
          </a:p>
        </p:txBody>
      </p:sp>
    </p:spTree>
    <p:extLst>
      <p:ext uri="{BB962C8B-B14F-4D97-AF65-F5344CB8AC3E}">
        <p14:creationId xmlns:p14="http://schemas.microsoft.com/office/powerpoint/2010/main" val="412181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62373"/>
            <a:ext cx="939594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B. Implications for the North-South border if…</a:t>
            </a:r>
          </a:p>
        </p:txBody>
      </p:sp>
      <p:sp>
        <p:nvSpPr>
          <p:cNvPr id="4" name="Rectangle 3">
            <a:extLst>
              <a:ext uri="{FF2B5EF4-FFF2-40B4-BE49-F238E27FC236}">
                <a16:creationId xmlns="" xmlns:a16="http://schemas.microsoft.com/office/drawing/2014/main" id="{0F1852CF-7270-4254-BC18-9AFB242D8761}"/>
              </a:ext>
            </a:extLst>
          </p:cNvPr>
          <p:cNvSpPr/>
          <p:nvPr/>
        </p:nvSpPr>
        <p:spPr>
          <a:xfrm>
            <a:off x="521033" y="2052439"/>
            <a:ext cx="9683976" cy="4770537"/>
          </a:xfrm>
          <a:prstGeom prst="rect">
            <a:avLst/>
          </a:prstGeom>
        </p:spPr>
        <p:txBody>
          <a:bodyPr wrap="square">
            <a:spAutoFit/>
          </a:bodyPr>
          <a:lstStyle/>
          <a:p>
            <a:pPr>
              <a:spcBef>
                <a:spcPts val="0"/>
              </a:spcBef>
            </a:pPr>
            <a:r>
              <a:rPr lang="en-GB" sz="2000" dirty="0">
                <a:ln w="0"/>
                <a:latin typeface="Segoe UI" panose="020B0502040204020203" pitchFamily="34" charset="0"/>
                <a:ea typeface="Segoe UI" panose="020B0502040204020203" pitchFamily="34" charset="0"/>
                <a:cs typeface="Segoe UI" panose="020B0502040204020203" pitchFamily="34" charset="0"/>
              </a:rPr>
              <a:t>…UK stays in Customs Union </a:t>
            </a:r>
            <a:r>
              <a:rPr lang="en-GB" sz="2000" u="sng" dirty="0">
                <a:ln w="0"/>
                <a:latin typeface="Segoe UI" panose="020B0502040204020203" pitchFamily="34" charset="0"/>
                <a:ea typeface="Segoe UI" panose="020B0502040204020203" pitchFamily="34" charset="0"/>
                <a:cs typeface="Segoe UI" panose="020B0502040204020203" pitchFamily="34" charset="0"/>
              </a:rPr>
              <a:t>but not </a:t>
            </a:r>
            <a:r>
              <a:rPr lang="en-GB" sz="2000" dirty="0">
                <a:ln w="0"/>
                <a:latin typeface="Segoe UI" panose="020B0502040204020203" pitchFamily="34" charset="0"/>
                <a:ea typeface="Segoe UI" panose="020B0502040204020203" pitchFamily="34" charset="0"/>
                <a:cs typeface="Segoe UI" panose="020B0502040204020203" pitchFamily="34" charset="0"/>
              </a:rPr>
              <a:t>the Single Market</a:t>
            </a:r>
          </a:p>
          <a:p>
            <a:pPr>
              <a:spcBef>
                <a:spcPts val="0"/>
              </a:spcBef>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800100" lvl="1" indent="-342900">
              <a:spcBef>
                <a:spcPts val="0"/>
              </a:spcBef>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Likely to be </a:t>
            </a:r>
            <a:r>
              <a:rPr lang="en-GB" sz="2000" b="1" dirty="0">
                <a:ln w="0"/>
                <a:latin typeface="Segoe UI" panose="020B0502040204020203" pitchFamily="34" charset="0"/>
                <a:ea typeface="Segoe UI" panose="020B0502040204020203" pitchFamily="34" charset="0"/>
                <a:cs typeface="Segoe UI" panose="020B0502040204020203" pitchFamily="34" charset="0"/>
              </a:rPr>
              <a:t>checks on goods to ensure quality </a:t>
            </a:r>
            <a:r>
              <a:rPr lang="en-GB" sz="2000" dirty="0">
                <a:ln w="0"/>
                <a:latin typeface="Segoe UI" panose="020B0502040204020203" pitchFamily="34" charset="0"/>
                <a:ea typeface="Segoe UI" panose="020B0502040204020203" pitchFamily="34" charset="0"/>
                <a:cs typeface="Segoe UI" panose="020B0502040204020203" pitchFamily="34" charset="0"/>
              </a:rPr>
              <a:t>of standards (but not for tax)</a:t>
            </a:r>
          </a:p>
          <a:p>
            <a:pPr marL="800100" lvl="1" indent="-342900">
              <a:spcBef>
                <a:spcPts val="0"/>
              </a:spcBef>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Likely to be </a:t>
            </a:r>
            <a:r>
              <a:rPr lang="en-GB" sz="2000" b="1" dirty="0">
                <a:ln w="0"/>
                <a:latin typeface="Segoe UI" panose="020B0502040204020203" pitchFamily="34" charset="0"/>
                <a:ea typeface="Segoe UI" panose="020B0502040204020203" pitchFamily="34" charset="0"/>
                <a:cs typeface="Segoe UI" panose="020B0502040204020203" pitchFamily="34" charset="0"/>
              </a:rPr>
              <a:t>checks on movement of people</a:t>
            </a:r>
          </a:p>
          <a:p>
            <a:pPr lvl="1"/>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a:spcBef>
                <a:spcPts val="0"/>
              </a:spcBef>
            </a:pPr>
            <a:r>
              <a:rPr lang="en-GB" sz="2000" dirty="0">
                <a:ln w="0"/>
                <a:latin typeface="Segoe UI" panose="020B0502040204020203" pitchFamily="34" charset="0"/>
                <a:ea typeface="Segoe UI" panose="020B0502040204020203" pitchFamily="34" charset="0"/>
                <a:cs typeface="Segoe UI" panose="020B0502040204020203" pitchFamily="34" charset="0"/>
              </a:rPr>
              <a:t>…UK stays in Single Market </a:t>
            </a:r>
            <a:r>
              <a:rPr lang="en-GB" sz="2000" u="sng" dirty="0">
                <a:ln w="0"/>
                <a:latin typeface="Segoe UI" panose="020B0502040204020203" pitchFamily="34" charset="0"/>
                <a:ea typeface="Segoe UI" panose="020B0502040204020203" pitchFamily="34" charset="0"/>
                <a:cs typeface="Segoe UI" panose="020B0502040204020203" pitchFamily="34" charset="0"/>
              </a:rPr>
              <a:t>but not </a:t>
            </a:r>
            <a:r>
              <a:rPr lang="en-GB" sz="2000" dirty="0">
                <a:ln w="0"/>
                <a:latin typeface="Segoe UI" panose="020B0502040204020203" pitchFamily="34" charset="0"/>
                <a:ea typeface="Segoe UI" panose="020B0502040204020203" pitchFamily="34" charset="0"/>
                <a:cs typeface="Segoe UI" panose="020B0502040204020203" pitchFamily="34" charset="0"/>
              </a:rPr>
              <a:t>the Customs Union</a:t>
            </a:r>
          </a:p>
          <a:p>
            <a:pPr>
              <a:spcBef>
                <a:spcPts val="0"/>
              </a:spcBef>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800100" lvl="1" indent="-342900">
              <a:spcBef>
                <a:spcPts val="0"/>
              </a:spcBef>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Likely to be </a:t>
            </a:r>
            <a:r>
              <a:rPr lang="en-GB" sz="2000" b="1" dirty="0">
                <a:ln w="0"/>
                <a:latin typeface="Segoe UI" panose="020B0502040204020203" pitchFamily="34" charset="0"/>
                <a:ea typeface="Segoe UI" panose="020B0502040204020203" pitchFamily="34" charset="0"/>
                <a:cs typeface="Segoe UI" panose="020B0502040204020203" pitchFamily="34" charset="0"/>
              </a:rPr>
              <a:t>checks on goods for tax reasons </a:t>
            </a:r>
            <a:r>
              <a:rPr lang="en-GB" sz="2000" dirty="0">
                <a:ln w="0"/>
                <a:latin typeface="Segoe UI" panose="020B0502040204020203" pitchFamily="34" charset="0"/>
                <a:ea typeface="Segoe UI" panose="020B0502040204020203" pitchFamily="34" charset="0"/>
                <a:cs typeface="Segoe UI" panose="020B0502040204020203" pitchFamily="34" charset="0"/>
              </a:rPr>
              <a:t>(but not for quality of standards)</a:t>
            </a:r>
          </a:p>
          <a:p>
            <a:pPr marL="800100" lvl="1" indent="-342900">
              <a:spcBef>
                <a:spcPts val="0"/>
              </a:spcBef>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Not likely to be checks for free movement of people</a:t>
            </a:r>
          </a:p>
          <a:p>
            <a:pPr lvl="1"/>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a:spcBef>
                <a:spcPts val="0"/>
              </a:spcBef>
            </a:pPr>
            <a:r>
              <a:rPr lang="en-GB" sz="2000" dirty="0">
                <a:ln w="0"/>
                <a:latin typeface="Segoe UI" panose="020B0502040204020203" pitchFamily="34" charset="0"/>
                <a:ea typeface="Segoe UI" panose="020B0502040204020203" pitchFamily="34" charset="0"/>
                <a:cs typeface="Segoe UI" panose="020B0502040204020203" pitchFamily="34" charset="0"/>
              </a:rPr>
              <a:t>…UK stays in Single Market </a:t>
            </a:r>
            <a:r>
              <a:rPr lang="en-GB" sz="2000" u="sng" dirty="0">
                <a:ln w="0"/>
                <a:latin typeface="Segoe UI" panose="020B0502040204020203" pitchFamily="34" charset="0"/>
                <a:ea typeface="Segoe UI" panose="020B0502040204020203" pitchFamily="34" charset="0"/>
                <a:cs typeface="Segoe UI" panose="020B0502040204020203" pitchFamily="34" charset="0"/>
              </a:rPr>
              <a:t>and</a:t>
            </a:r>
            <a:r>
              <a:rPr lang="en-GB" sz="2000" dirty="0">
                <a:ln w="0"/>
                <a:latin typeface="Segoe UI" panose="020B0502040204020203" pitchFamily="34" charset="0"/>
                <a:ea typeface="Segoe UI" panose="020B0502040204020203" pitchFamily="34" charset="0"/>
                <a:cs typeface="Segoe UI" panose="020B0502040204020203" pitchFamily="34" charset="0"/>
              </a:rPr>
              <a:t> the Customs Union</a:t>
            </a:r>
          </a:p>
          <a:p>
            <a:pPr>
              <a:spcBef>
                <a:spcPts val="0"/>
              </a:spcBef>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800100" lvl="1" indent="-342900">
              <a:spcBef>
                <a:spcPts val="0"/>
              </a:spcBef>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Likely to remain just as it is today</a:t>
            </a:r>
          </a:p>
          <a:p>
            <a:pPr marL="285750" indent="-285750">
              <a:buFont typeface="Arial" panose="020B0604020202020204" pitchFamily="34" charset="0"/>
              <a:buChar char="•"/>
            </a:pPr>
            <a:endParaRPr lang="en-GB" sz="2400" dirty="0">
              <a:ln w="0"/>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 xmlns:a16="http://schemas.microsoft.com/office/drawing/2014/main" id="{A8BA47BC-BB8E-4836-AC46-556332AEEDCC}"/>
              </a:ext>
            </a:extLst>
          </p:cNvPr>
          <p:cNvSpPr>
            <a:spLocks noGrp="1"/>
          </p:cNvSpPr>
          <p:nvPr>
            <p:ph type="sldNum" sz="quarter" idx="4"/>
          </p:nvPr>
        </p:nvSpPr>
        <p:spPr/>
        <p:txBody>
          <a:bodyPr/>
          <a:lstStyle/>
          <a:p>
            <a:fld id="{14AA2DE1-5066-4D50-B567-9AF08CBB7BF7}" type="slidenum">
              <a:rPr lang="en-GB" smtClean="0"/>
              <a:pPr/>
              <a:t>14</a:t>
            </a:fld>
            <a:endParaRPr lang="en-GB" dirty="0"/>
          </a:p>
        </p:txBody>
      </p:sp>
    </p:spTree>
    <p:extLst>
      <p:ext uri="{BB962C8B-B14F-4D97-AF65-F5344CB8AC3E}">
        <p14:creationId xmlns:p14="http://schemas.microsoft.com/office/powerpoint/2010/main" val="3264637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15</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487260" y="2556495"/>
            <a:ext cx="925192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C. Great Britain leaves EU, but Northern Ireland</a:t>
            </a:r>
          </a:p>
        </p:txBody>
      </p:sp>
      <p:sp>
        <p:nvSpPr>
          <p:cNvPr id="5" name="TextBox 4">
            <a:extLst>
              <a:ext uri="{FF2B5EF4-FFF2-40B4-BE49-F238E27FC236}">
                <a16:creationId xmlns="" xmlns:a16="http://schemas.microsoft.com/office/drawing/2014/main" id="{7363056E-94D7-4748-A29F-1E6B30E846CA}"/>
              </a:ext>
            </a:extLst>
          </p:cNvPr>
          <p:cNvSpPr txBox="1"/>
          <p:nvPr/>
        </p:nvSpPr>
        <p:spPr>
          <a:xfrm>
            <a:off x="487260" y="3234822"/>
            <a:ext cx="8819880" cy="571879"/>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stays in some elements of the EU such as the </a:t>
            </a:r>
          </a:p>
        </p:txBody>
      </p:sp>
      <p:sp>
        <p:nvSpPr>
          <p:cNvPr id="7" name="TextBox 6">
            <a:extLst>
              <a:ext uri="{FF2B5EF4-FFF2-40B4-BE49-F238E27FC236}">
                <a16:creationId xmlns="" xmlns:a16="http://schemas.microsoft.com/office/drawing/2014/main" id="{863C7A8D-1298-402F-A02E-395B43267B13}"/>
              </a:ext>
            </a:extLst>
          </p:cNvPr>
          <p:cNvSpPr txBox="1"/>
          <p:nvPr/>
        </p:nvSpPr>
        <p:spPr>
          <a:xfrm>
            <a:off x="487260" y="3870638"/>
            <a:ext cx="7379720"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Single Market and/or Customs Union</a:t>
            </a:r>
          </a:p>
        </p:txBody>
      </p:sp>
    </p:spTree>
    <p:extLst>
      <p:ext uri="{BB962C8B-B14F-4D97-AF65-F5344CB8AC3E}">
        <p14:creationId xmlns:p14="http://schemas.microsoft.com/office/powerpoint/2010/main" val="216902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62373"/>
            <a:ext cx="961196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C. Implications for the border between Northern</a:t>
            </a:r>
          </a:p>
        </p:txBody>
      </p:sp>
      <p:sp>
        <p:nvSpPr>
          <p:cNvPr id="4" name="Rectangle 3">
            <a:extLst>
              <a:ext uri="{FF2B5EF4-FFF2-40B4-BE49-F238E27FC236}">
                <a16:creationId xmlns="" xmlns:a16="http://schemas.microsoft.com/office/drawing/2014/main" id="{0F1852CF-7270-4254-BC18-9AFB242D8761}"/>
              </a:ext>
            </a:extLst>
          </p:cNvPr>
          <p:cNvSpPr/>
          <p:nvPr/>
        </p:nvSpPr>
        <p:spPr>
          <a:xfrm>
            <a:off x="521033" y="2052439"/>
            <a:ext cx="9683976" cy="4985980"/>
          </a:xfrm>
          <a:prstGeom prst="rect">
            <a:avLst/>
          </a:prstGeom>
        </p:spPr>
        <p:txBody>
          <a:bodyPr wrap="square">
            <a:spAutoFit/>
          </a:bodyPr>
          <a:lstStyle/>
          <a:p>
            <a:pPr lvl="1">
              <a:spcBef>
                <a:spcPts val="0"/>
              </a:spcBef>
            </a:pPr>
            <a:r>
              <a:rPr lang="en-GB" sz="2000" dirty="0">
                <a:ln w="0"/>
                <a:latin typeface="Segoe UI" panose="020B0502040204020203" pitchFamily="34" charset="0"/>
                <a:ea typeface="Segoe UI" panose="020B0502040204020203" pitchFamily="34" charset="0"/>
                <a:cs typeface="Segoe UI" panose="020B0502040204020203" pitchFamily="34" charset="0"/>
              </a:rPr>
              <a:t>…Northern Ireland stays in Customs Union </a:t>
            </a:r>
          </a:p>
          <a:p>
            <a:pPr lvl="1">
              <a:spcBef>
                <a:spcPts val="0"/>
              </a:spcBef>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800100" lvl="1" indent="-342900">
              <a:spcBef>
                <a:spcPts val="0"/>
              </a:spcBef>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	Likely to be </a:t>
            </a:r>
            <a:r>
              <a:rPr lang="en-GB" sz="2000" b="1" dirty="0">
                <a:ln w="0"/>
                <a:latin typeface="Segoe UI" panose="020B0502040204020203" pitchFamily="34" charset="0"/>
                <a:ea typeface="Segoe UI" panose="020B0502040204020203" pitchFamily="34" charset="0"/>
                <a:cs typeface="Segoe UI" panose="020B0502040204020203" pitchFamily="34" charset="0"/>
              </a:rPr>
              <a:t>taxes on goods </a:t>
            </a:r>
            <a:r>
              <a:rPr lang="en-GB" sz="2000" dirty="0">
                <a:ln w="0"/>
                <a:latin typeface="Segoe UI" panose="020B0502040204020203" pitchFamily="34" charset="0"/>
                <a:ea typeface="Segoe UI" panose="020B0502040204020203" pitchFamily="34" charset="0"/>
                <a:cs typeface="Segoe UI" panose="020B0502040204020203" pitchFamily="34" charset="0"/>
              </a:rPr>
              <a:t>between Northern Ireland and Great Britain</a:t>
            </a:r>
          </a:p>
          <a:p>
            <a:pPr lvl="2"/>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lvl="1">
              <a:spcBef>
                <a:spcPts val="0"/>
              </a:spcBef>
            </a:pPr>
            <a:r>
              <a:rPr lang="en-GB" sz="2000" dirty="0">
                <a:ln w="0"/>
                <a:latin typeface="Segoe UI" panose="020B0502040204020203" pitchFamily="34" charset="0"/>
                <a:ea typeface="Segoe UI" panose="020B0502040204020203" pitchFamily="34" charset="0"/>
                <a:cs typeface="Segoe UI" panose="020B0502040204020203" pitchFamily="34" charset="0"/>
              </a:rPr>
              <a:t>…Northern Ireland stays in the Single Market</a:t>
            </a:r>
          </a:p>
          <a:p>
            <a:pPr lvl="1">
              <a:spcBef>
                <a:spcPts val="0"/>
              </a:spcBef>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800100" lvl="1" indent="-342900">
              <a:spcBef>
                <a:spcPts val="0"/>
              </a:spcBef>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Likely to be </a:t>
            </a:r>
            <a:r>
              <a:rPr lang="en-GB" sz="2000" b="1" dirty="0">
                <a:ln w="0"/>
                <a:latin typeface="Segoe UI" panose="020B0502040204020203" pitchFamily="34" charset="0"/>
                <a:ea typeface="Segoe UI" panose="020B0502040204020203" pitchFamily="34" charset="0"/>
                <a:cs typeface="Segoe UI" panose="020B0502040204020203" pitchFamily="34" charset="0"/>
              </a:rPr>
              <a:t>checks on quality standards of goods </a:t>
            </a:r>
            <a:r>
              <a:rPr lang="en-GB" sz="2000" dirty="0">
                <a:ln w="0"/>
                <a:latin typeface="Segoe UI" panose="020B0502040204020203" pitchFamily="34" charset="0"/>
                <a:ea typeface="Segoe UI" panose="020B0502040204020203" pitchFamily="34" charset="0"/>
                <a:cs typeface="Segoe UI" panose="020B0502040204020203" pitchFamily="34" charset="0"/>
              </a:rPr>
              <a:t>between NI and GB</a:t>
            </a:r>
          </a:p>
          <a:p>
            <a:pPr marL="800100" lvl="1" indent="-342900">
              <a:spcBef>
                <a:spcPts val="0"/>
              </a:spcBef>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Likely to be </a:t>
            </a:r>
            <a:r>
              <a:rPr lang="en-GB" sz="2000" b="1" dirty="0">
                <a:ln w="0"/>
                <a:latin typeface="Segoe UI" panose="020B0502040204020203" pitchFamily="34" charset="0"/>
                <a:ea typeface="Segoe UI" panose="020B0502040204020203" pitchFamily="34" charset="0"/>
                <a:cs typeface="Segoe UI" panose="020B0502040204020203" pitchFamily="34" charset="0"/>
              </a:rPr>
              <a:t>checks on movement of people </a:t>
            </a:r>
            <a:r>
              <a:rPr lang="en-GB" sz="2000" dirty="0">
                <a:ln w="0"/>
                <a:latin typeface="Segoe UI" panose="020B0502040204020203" pitchFamily="34" charset="0"/>
                <a:ea typeface="Segoe UI" panose="020B0502040204020203" pitchFamily="34" charset="0"/>
                <a:cs typeface="Segoe UI" panose="020B0502040204020203" pitchFamily="34" charset="0"/>
              </a:rPr>
              <a:t>between NI and GB</a:t>
            </a:r>
          </a:p>
          <a:p>
            <a:pPr lvl="2"/>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lvl="1">
              <a:spcBef>
                <a:spcPts val="0"/>
              </a:spcBef>
            </a:pPr>
            <a:r>
              <a:rPr lang="en-GB" sz="2000" dirty="0">
                <a:ln w="0"/>
                <a:latin typeface="Segoe UI" panose="020B0502040204020203" pitchFamily="34" charset="0"/>
                <a:ea typeface="Segoe UI" panose="020B0502040204020203" pitchFamily="34" charset="0"/>
                <a:cs typeface="Segoe UI" panose="020B0502040204020203" pitchFamily="34" charset="0"/>
              </a:rPr>
              <a:t>…Northern Ireland stays in Customs Union and Single Market</a:t>
            </a:r>
          </a:p>
          <a:p>
            <a:pPr lvl="1">
              <a:spcBef>
                <a:spcPts val="0"/>
              </a:spcBef>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800100" lvl="1" indent="-342900">
              <a:spcBef>
                <a:spcPts val="0"/>
              </a:spcBef>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Likely </a:t>
            </a:r>
            <a:r>
              <a:rPr lang="en-GB" sz="2000" b="1" dirty="0">
                <a:ln w="0"/>
                <a:latin typeface="Segoe UI" panose="020B0502040204020203" pitchFamily="34" charset="0"/>
                <a:ea typeface="Segoe UI" panose="020B0502040204020203" pitchFamily="34" charset="0"/>
                <a:cs typeface="Segoe UI" panose="020B0502040204020203" pitchFamily="34" charset="0"/>
              </a:rPr>
              <a:t>checks on good and people </a:t>
            </a:r>
            <a:r>
              <a:rPr lang="en-GB" sz="2000" dirty="0">
                <a:ln w="0"/>
                <a:latin typeface="Segoe UI" panose="020B0502040204020203" pitchFamily="34" charset="0"/>
                <a:ea typeface="Segoe UI" panose="020B0502040204020203" pitchFamily="34" charset="0"/>
                <a:cs typeface="Segoe UI" panose="020B0502040204020203" pitchFamily="34" charset="0"/>
              </a:rPr>
              <a:t>between NI and GB</a:t>
            </a:r>
          </a:p>
          <a:p>
            <a:pPr lvl="1">
              <a:spcBef>
                <a:spcPts val="1200"/>
              </a:spcBef>
            </a:pPr>
            <a:r>
              <a:rPr lang="en-GB" sz="2000" dirty="0">
                <a:ln w="0"/>
                <a:latin typeface="Segoe UI" panose="020B0502040204020203" pitchFamily="34" charset="0"/>
                <a:ea typeface="Segoe UI" panose="020B0502040204020203" pitchFamily="34" charset="0"/>
                <a:cs typeface="Segoe UI" panose="020B0502040204020203" pitchFamily="34" charset="0"/>
              </a:rPr>
              <a:t>Any of these options would help to preserve a free North-South                   border but would likely...</a:t>
            </a:r>
          </a:p>
          <a:p>
            <a:pPr>
              <a:spcBef>
                <a:spcPts val="0"/>
              </a:spcBef>
            </a:pPr>
            <a:endParaRPr lang="en-GB" sz="2800" dirty="0">
              <a:ln w="0"/>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 xmlns:a16="http://schemas.microsoft.com/office/drawing/2014/main" id="{BA82603F-4015-4589-86DF-310353AD5323}"/>
              </a:ext>
            </a:extLst>
          </p:cNvPr>
          <p:cNvSpPr>
            <a:spLocks noGrp="1"/>
          </p:cNvSpPr>
          <p:nvPr>
            <p:ph type="sldNum" sz="quarter" idx="4"/>
          </p:nvPr>
        </p:nvSpPr>
        <p:spPr/>
        <p:txBody>
          <a:bodyPr/>
          <a:lstStyle/>
          <a:p>
            <a:fld id="{14AA2DE1-5066-4D50-B567-9AF08CBB7BF7}" type="slidenum">
              <a:rPr lang="en-GB" smtClean="0"/>
              <a:pPr/>
              <a:t>16</a:t>
            </a:fld>
            <a:endParaRPr lang="en-GB" dirty="0"/>
          </a:p>
        </p:txBody>
      </p:sp>
      <p:sp>
        <p:nvSpPr>
          <p:cNvPr id="6" name="TextBox 5">
            <a:extLst>
              <a:ext uri="{FF2B5EF4-FFF2-40B4-BE49-F238E27FC236}">
                <a16:creationId xmlns="" xmlns:a16="http://schemas.microsoft.com/office/drawing/2014/main" id="{D12C11F1-6C7D-4C0C-8F90-869477D02929}"/>
              </a:ext>
            </a:extLst>
          </p:cNvPr>
          <p:cNvSpPr txBox="1"/>
          <p:nvPr/>
        </p:nvSpPr>
        <p:spPr>
          <a:xfrm>
            <a:off x="487260" y="1127855"/>
            <a:ext cx="572353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Ireland and Great Britain if…</a:t>
            </a:r>
          </a:p>
        </p:txBody>
      </p:sp>
    </p:spTree>
    <p:extLst>
      <p:ext uri="{BB962C8B-B14F-4D97-AF65-F5344CB8AC3E}">
        <p14:creationId xmlns:p14="http://schemas.microsoft.com/office/powerpoint/2010/main" val="280925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C5B18D8-6736-49C0-ADB9-37F13757DA08}"/>
              </a:ext>
            </a:extLst>
          </p:cNvPr>
          <p:cNvSpPr>
            <a:spLocks noGrp="1"/>
          </p:cNvSpPr>
          <p:nvPr>
            <p:ph type="sldNum" sz="quarter" idx="4"/>
          </p:nvPr>
        </p:nvSpPr>
        <p:spPr/>
        <p:txBody>
          <a:bodyPr/>
          <a:lstStyle/>
          <a:p>
            <a:fld id="{14AA2DE1-5066-4D50-B567-9AF08CBB7BF7}" type="slidenum">
              <a:rPr lang="en-GB" smtClean="0"/>
              <a:pPr/>
              <a:t>17</a:t>
            </a:fld>
            <a:endParaRPr lang="en-GB" dirty="0"/>
          </a:p>
        </p:txBody>
      </p:sp>
      <p:sp>
        <p:nvSpPr>
          <p:cNvPr id="3" name="TextBox 2">
            <a:extLst>
              <a:ext uri="{FF2B5EF4-FFF2-40B4-BE49-F238E27FC236}">
                <a16:creationId xmlns="" xmlns:a16="http://schemas.microsoft.com/office/drawing/2014/main" id="{373BA953-D392-46F8-A3D0-5DA841411AB1}"/>
              </a:ext>
            </a:extLst>
          </p:cNvPr>
          <p:cNvSpPr txBox="1"/>
          <p:nvPr/>
        </p:nvSpPr>
        <p:spPr>
          <a:xfrm>
            <a:off x="487260" y="462373"/>
            <a:ext cx="889188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 lead to what is called the border down the</a:t>
            </a:r>
          </a:p>
        </p:txBody>
      </p:sp>
      <p:sp>
        <p:nvSpPr>
          <p:cNvPr id="5" name="TextBox 4">
            <a:extLst>
              <a:ext uri="{FF2B5EF4-FFF2-40B4-BE49-F238E27FC236}">
                <a16:creationId xmlns="" xmlns:a16="http://schemas.microsoft.com/office/drawing/2014/main" id="{5671054D-D281-480D-ADB2-9F8C786C54B1}"/>
              </a:ext>
            </a:extLst>
          </p:cNvPr>
          <p:cNvSpPr txBox="1"/>
          <p:nvPr/>
        </p:nvSpPr>
        <p:spPr>
          <a:xfrm>
            <a:off x="487260" y="1204841"/>
            <a:ext cx="1907112"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Irish Sea</a:t>
            </a:r>
          </a:p>
        </p:txBody>
      </p:sp>
      <p:pic>
        <p:nvPicPr>
          <p:cNvPr id="6" name="Picture 2" descr="https://maproom.net/wp-content/uploads/British-and-Irish-rivers-1.jpg">
            <a:extLst>
              <a:ext uri="{FF2B5EF4-FFF2-40B4-BE49-F238E27FC236}">
                <a16:creationId xmlns="" xmlns:a16="http://schemas.microsoft.com/office/drawing/2014/main" id="{8C44A7CB-DA9C-4D33-B0EB-2845B08FDBC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7" t="5503" r="-1"/>
          <a:stretch/>
        </p:blipFill>
        <p:spPr bwMode="auto">
          <a:xfrm>
            <a:off x="4046657" y="1523730"/>
            <a:ext cx="5332491" cy="48158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 xmlns:a16="http://schemas.microsoft.com/office/drawing/2014/main" id="{6E1C4B2E-AC59-4740-990C-215F4BBF953E}"/>
              </a:ext>
            </a:extLst>
          </p:cNvPr>
          <p:cNvCxnSpPr/>
          <p:nvPr/>
        </p:nvCxnSpPr>
        <p:spPr>
          <a:xfrm>
            <a:off x="5918752" y="3414160"/>
            <a:ext cx="519153" cy="518487"/>
          </a:xfrm>
          <a:prstGeom prst="line">
            <a:avLst/>
          </a:prstGeom>
          <a:ln w="5715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761E616A-F51D-4D55-BCCE-95F08A2AE7A0}"/>
              </a:ext>
            </a:extLst>
          </p:cNvPr>
          <p:cNvCxnSpPr/>
          <p:nvPr/>
        </p:nvCxnSpPr>
        <p:spPr>
          <a:xfrm>
            <a:off x="6426820" y="3924647"/>
            <a:ext cx="22170" cy="972549"/>
          </a:xfrm>
          <a:prstGeom prst="line">
            <a:avLst/>
          </a:prstGeom>
          <a:ln w="57150"/>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 xmlns:a16="http://schemas.microsoft.com/office/drawing/2014/main" id="{6AEE5A64-C0FB-4B3D-B4B8-AC252D708694}"/>
              </a:ext>
            </a:extLst>
          </p:cNvPr>
          <p:cNvCxnSpPr/>
          <p:nvPr/>
        </p:nvCxnSpPr>
        <p:spPr>
          <a:xfrm flipH="1">
            <a:off x="5666690" y="4878722"/>
            <a:ext cx="782300" cy="914711"/>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943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83629"/>
            <a:ext cx="9395944" cy="571879"/>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D. Great Britain leaves EU, but Northern Ireland</a:t>
            </a:r>
          </a:p>
        </p:txBody>
      </p:sp>
      <p:sp>
        <p:nvSpPr>
          <p:cNvPr id="4" name="Rectangle 3">
            <a:extLst>
              <a:ext uri="{FF2B5EF4-FFF2-40B4-BE49-F238E27FC236}">
                <a16:creationId xmlns="" xmlns:a16="http://schemas.microsoft.com/office/drawing/2014/main" id="{0F1852CF-7270-4254-BC18-9AFB242D8761}"/>
              </a:ext>
            </a:extLst>
          </p:cNvPr>
          <p:cNvSpPr/>
          <p:nvPr/>
        </p:nvSpPr>
        <p:spPr>
          <a:xfrm>
            <a:off x="478236" y="2444386"/>
            <a:ext cx="9683976" cy="3170099"/>
          </a:xfrm>
          <a:prstGeom prst="rect">
            <a:avLst/>
          </a:prstGeom>
        </p:spPr>
        <p:txBody>
          <a:bodyPr wrap="square">
            <a:spAutoFit/>
          </a:bodyPr>
          <a:lstStyle/>
          <a:p>
            <a:pPr marL="342900" indent="-342900">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Checks and taxes on goods and checks on people between NI and GB</a:t>
            </a:r>
          </a:p>
          <a:p>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But North-South border is kept free</a:t>
            </a:r>
          </a:p>
          <a:p>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NI staying in EU could be achieved by negotiation…</a:t>
            </a:r>
          </a:p>
          <a:p>
            <a:endParaRPr lang="en-GB" sz="2000" dirty="0">
              <a:ln w="0"/>
              <a:latin typeface="Segoe UI" panose="020B0502040204020203" pitchFamily="34" charset="0"/>
              <a:ea typeface="Segoe UI" panose="020B0502040204020203" pitchFamily="34" charset="0"/>
              <a:cs typeface="Segoe UI" panose="020B0502040204020203" pitchFamily="34" charset="0"/>
            </a:endParaRPr>
          </a:p>
          <a:p>
            <a:endParaRPr lang="en-GB" sz="2000" dirty="0">
              <a:ln w="0"/>
              <a:latin typeface="Segoe UI" panose="020B0502040204020203" pitchFamily="34" charset="0"/>
              <a:ea typeface="Segoe UI" panose="020B0502040204020203" pitchFamily="34" charset="0"/>
              <a:cs typeface="Segoe UI" panose="020B0502040204020203" pitchFamily="34" charset="0"/>
            </a:endParaRPr>
          </a:p>
          <a:p>
            <a:endParaRPr lang="en-GB" sz="2000" dirty="0">
              <a:ln w="0"/>
              <a:latin typeface="Segoe UI" panose="020B0502040204020203" pitchFamily="34" charset="0"/>
              <a:ea typeface="Segoe UI" panose="020B0502040204020203" pitchFamily="34" charset="0"/>
              <a:cs typeface="Segoe UI" panose="020B0502040204020203" pitchFamily="34" charset="0"/>
            </a:endParaRPr>
          </a:p>
          <a:p>
            <a:r>
              <a:rPr lang="en-GB" sz="2000" dirty="0">
                <a:ln w="0"/>
                <a:latin typeface="Segoe UI" panose="020B0502040204020203" pitchFamily="34" charset="0"/>
                <a:ea typeface="Segoe UI" panose="020B0502040204020203" pitchFamily="34" charset="0"/>
                <a:cs typeface="Segoe UI" panose="020B0502040204020203" pitchFamily="34" charset="0"/>
              </a:rPr>
              <a:t>    </a:t>
            </a:r>
          </a:p>
          <a:p>
            <a:r>
              <a:rPr lang="en-GB" sz="2000" dirty="0">
                <a:ln w="0"/>
                <a:latin typeface="Segoe UI" panose="020B0502040204020203" pitchFamily="34" charset="0"/>
                <a:ea typeface="Segoe UI" panose="020B0502040204020203" pitchFamily="34" charset="0"/>
                <a:cs typeface="Segoe UI" panose="020B0502040204020203" pitchFamily="34" charset="0"/>
              </a:rPr>
              <a:t>				…or Irish unification</a:t>
            </a:r>
          </a:p>
        </p:txBody>
      </p:sp>
      <p:sp>
        <p:nvSpPr>
          <p:cNvPr id="5" name="TextBox 4">
            <a:extLst>
              <a:ext uri="{FF2B5EF4-FFF2-40B4-BE49-F238E27FC236}">
                <a16:creationId xmlns="" xmlns:a16="http://schemas.microsoft.com/office/drawing/2014/main" id="{2B2EBC9A-1CC8-421D-8CC0-F5902D50262C}"/>
              </a:ext>
            </a:extLst>
          </p:cNvPr>
          <p:cNvSpPr txBox="1"/>
          <p:nvPr/>
        </p:nvSpPr>
        <p:spPr>
          <a:xfrm>
            <a:off x="487260" y="1087476"/>
            <a:ext cx="248317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stays in EU</a:t>
            </a:r>
          </a:p>
        </p:txBody>
      </p:sp>
      <p:pic>
        <p:nvPicPr>
          <p:cNvPr id="6" name="Picture 5">
            <a:extLst>
              <a:ext uri="{FF2B5EF4-FFF2-40B4-BE49-F238E27FC236}">
                <a16:creationId xmlns="" xmlns:a16="http://schemas.microsoft.com/office/drawing/2014/main" id="{D600084F-07DD-4369-B845-4A7F02ECC7FB}"/>
              </a:ext>
            </a:extLst>
          </p:cNvPr>
          <p:cNvPicPr>
            <a:picLocks noChangeAspect="1"/>
          </p:cNvPicPr>
          <p:nvPr/>
        </p:nvPicPr>
        <p:blipFill>
          <a:blip r:embed="rId3"/>
          <a:stretch>
            <a:fillRect/>
          </a:stretch>
        </p:blipFill>
        <p:spPr>
          <a:xfrm>
            <a:off x="6498828" y="4318617"/>
            <a:ext cx="3468458" cy="2198318"/>
          </a:xfrm>
          <a:prstGeom prst="rect">
            <a:avLst/>
          </a:prstGeom>
        </p:spPr>
      </p:pic>
      <p:sp>
        <p:nvSpPr>
          <p:cNvPr id="2" name="Slide Number Placeholder 1">
            <a:extLst>
              <a:ext uri="{FF2B5EF4-FFF2-40B4-BE49-F238E27FC236}">
                <a16:creationId xmlns="" xmlns:a16="http://schemas.microsoft.com/office/drawing/2014/main" id="{DE1A4EB9-0EEC-491B-AD08-AF58E04C5753}"/>
              </a:ext>
            </a:extLst>
          </p:cNvPr>
          <p:cNvSpPr>
            <a:spLocks noGrp="1"/>
          </p:cNvSpPr>
          <p:nvPr>
            <p:ph type="sldNum" sz="quarter" idx="4"/>
          </p:nvPr>
        </p:nvSpPr>
        <p:spPr/>
        <p:txBody>
          <a:bodyPr/>
          <a:lstStyle/>
          <a:p>
            <a:fld id="{14AA2DE1-5066-4D50-B567-9AF08CBB7BF7}" type="slidenum">
              <a:rPr lang="en-GB" smtClean="0"/>
              <a:pPr/>
              <a:t>18</a:t>
            </a:fld>
            <a:endParaRPr lang="en-GB" dirty="0"/>
          </a:p>
        </p:txBody>
      </p:sp>
    </p:spTree>
    <p:extLst>
      <p:ext uri="{BB962C8B-B14F-4D97-AF65-F5344CB8AC3E}">
        <p14:creationId xmlns:p14="http://schemas.microsoft.com/office/powerpoint/2010/main" val="14447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62374"/>
            <a:ext cx="6299600"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E. UK as a whole stays in the EU</a:t>
            </a:r>
          </a:p>
        </p:txBody>
      </p:sp>
      <p:sp>
        <p:nvSpPr>
          <p:cNvPr id="4" name="Rectangle 3">
            <a:extLst>
              <a:ext uri="{FF2B5EF4-FFF2-40B4-BE49-F238E27FC236}">
                <a16:creationId xmlns="" xmlns:a16="http://schemas.microsoft.com/office/drawing/2014/main" id="{0F1852CF-7270-4254-BC18-9AFB242D8761}"/>
              </a:ext>
            </a:extLst>
          </p:cNvPr>
          <p:cNvSpPr/>
          <p:nvPr/>
        </p:nvSpPr>
        <p:spPr>
          <a:xfrm>
            <a:off x="478236" y="1692399"/>
            <a:ext cx="9683976" cy="1938992"/>
          </a:xfrm>
          <a:prstGeom prst="rect">
            <a:avLst/>
          </a:prstGeom>
        </p:spPr>
        <p:txBody>
          <a:bodyPr wrap="square">
            <a:spAutoFit/>
          </a:bodyPr>
          <a:lstStyle/>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The current situation: no change</a:t>
            </a:r>
          </a:p>
          <a:p>
            <a:pPr marL="342900" indent="-34290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Limits on movement of people from outside the EU</a:t>
            </a:r>
          </a:p>
          <a:p>
            <a:pPr marL="342900" indent="-34290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Checks and taxes on goods from outside the EU</a:t>
            </a:r>
          </a:p>
          <a:p>
            <a:r>
              <a:rPr lang="en-GB" sz="2000" dirty="0">
                <a:ln w="0"/>
                <a:latin typeface="Segoe UI" panose="020B0502040204020203" pitchFamily="34" charset="0"/>
                <a:ea typeface="Segoe UI" panose="020B0502040204020203" pitchFamily="34" charset="0"/>
                <a:cs typeface="Segoe UI" panose="020B0502040204020203" pitchFamily="34" charset="0"/>
              </a:rPr>
              <a:t>			</a:t>
            </a:r>
          </a:p>
        </p:txBody>
      </p:sp>
      <p:pic>
        <p:nvPicPr>
          <p:cNvPr id="7" name="Picture 2" descr="Image result for uk remain">
            <a:extLst>
              <a:ext uri="{FF2B5EF4-FFF2-40B4-BE49-F238E27FC236}">
                <a16:creationId xmlns="" xmlns:a16="http://schemas.microsoft.com/office/drawing/2014/main" id="{CE6172F2-5019-4A0C-B6F0-2B939F341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628" y="3906399"/>
            <a:ext cx="6198235" cy="241331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650A2D20-4788-47CA-B927-4C74714B8E73}"/>
              </a:ext>
            </a:extLst>
          </p:cNvPr>
          <p:cNvSpPr>
            <a:spLocks noGrp="1"/>
          </p:cNvSpPr>
          <p:nvPr>
            <p:ph type="sldNum" sz="quarter" idx="4"/>
          </p:nvPr>
        </p:nvSpPr>
        <p:spPr/>
        <p:txBody>
          <a:bodyPr/>
          <a:lstStyle/>
          <a:p>
            <a:fld id="{14AA2DE1-5066-4D50-B567-9AF08CBB7BF7}" type="slidenum">
              <a:rPr lang="en-GB" smtClean="0"/>
              <a:pPr/>
              <a:t>19</a:t>
            </a:fld>
            <a:endParaRPr lang="en-GB" dirty="0"/>
          </a:p>
        </p:txBody>
      </p:sp>
    </p:spTree>
    <p:extLst>
      <p:ext uri="{BB962C8B-B14F-4D97-AF65-F5344CB8AC3E}">
        <p14:creationId xmlns:p14="http://schemas.microsoft.com/office/powerpoint/2010/main" val="315752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2</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345682" y="662222"/>
            <a:ext cx="284077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Fiona Rooney</a:t>
            </a:r>
          </a:p>
        </p:txBody>
      </p:sp>
      <p:sp>
        <p:nvSpPr>
          <p:cNvPr id="5" name="Subtitle 4">
            <a:extLst>
              <a:ext uri="{FF2B5EF4-FFF2-40B4-BE49-F238E27FC236}">
                <a16:creationId xmlns="" xmlns:a16="http://schemas.microsoft.com/office/drawing/2014/main" id="{FF32F4A8-39EA-4708-88D5-7758DB345735}"/>
              </a:ext>
            </a:extLst>
          </p:cNvPr>
          <p:cNvSpPr txBox="1">
            <a:spLocks/>
          </p:cNvSpPr>
          <p:nvPr/>
        </p:nvSpPr>
        <p:spPr>
          <a:xfrm>
            <a:off x="378148" y="1343452"/>
            <a:ext cx="5148554" cy="478968"/>
          </a:xfrm>
          <a:prstGeom prst="rect">
            <a:avLst/>
          </a:prstGeom>
          <a:solidFill>
            <a:schemeClr val="bg1"/>
          </a:solidFill>
        </p:spPr>
        <p:txBody>
          <a:bodyPr/>
          <a:lstStyle>
            <a:lvl1pPr marL="273050" indent="-273050" algn="l" defTabSz="914400" rtl="0" eaLnBrk="1" latinLnBrk="0" hangingPunct="1">
              <a:lnSpc>
                <a:spcPct val="110000"/>
              </a:lnSpc>
              <a:spcBef>
                <a:spcPts val="2400"/>
              </a:spcBef>
              <a:buClr>
                <a:schemeClr val="bg2"/>
              </a:buClr>
              <a:buFont typeface="Wingdings" panose="05000000000000000000" pitchFamily="2" charset="2"/>
              <a:buChar char="§"/>
              <a:defRPr sz="2800" kern="1200">
                <a:solidFill>
                  <a:schemeClr val="tx1"/>
                </a:solidFill>
                <a:latin typeface="Segoe UI Light" panose="020B0502040204020203" pitchFamily="34" charset="0"/>
                <a:ea typeface="+mn-ea"/>
                <a:cs typeface="+mn-cs"/>
              </a:defRPr>
            </a:lvl1pPr>
            <a:lvl2pPr marL="742950" indent="-285750" algn="l" defTabSz="914400" rtl="0" eaLnBrk="1" latinLnBrk="0" hangingPunct="1">
              <a:lnSpc>
                <a:spcPct val="110000"/>
              </a:lnSpc>
              <a:spcBef>
                <a:spcPts val="2400"/>
              </a:spcBef>
              <a:buClr>
                <a:schemeClr val="bg2"/>
              </a:buClr>
              <a:buFont typeface="Geomanist Light" pitchFamily="50"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110000"/>
              </a:lnSpc>
              <a:spcBef>
                <a:spcPts val="2400"/>
              </a:spcBef>
              <a:buClr>
                <a:schemeClr val="bg2"/>
              </a:buClr>
              <a:buFont typeface="Geomanist Light" pitchFamily="50"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110000"/>
              </a:lnSpc>
              <a:spcBef>
                <a:spcPts val="2400"/>
              </a:spcBef>
              <a:buClr>
                <a:schemeClr val="bg2"/>
              </a:buClr>
              <a:buFont typeface="Geomanist Light" pitchFamily="50"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110000"/>
              </a:lnSpc>
              <a:spcBef>
                <a:spcPts val="2400"/>
              </a:spcBef>
              <a:buClr>
                <a:schemeClr val="bg2"/>
              </a:buClr>
              <a:buFont typeface="Geomanist Light" pitchFamily="50"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latin typeface="Segoe UI" panose="020B0502040204020203" pitchFamily="34" charset="0"/>
                <a:ea typeface="Segoe UI" panose="020B0502040204020203" pitchFamily="34" charset="0"/>
                <a:cs typeface="Segoe UI" panose="020B0502040204020203" pitchFamily="34" charset="0"/>
              </a:rPr>
              <a:t>Ipsos MORI Northern Ireland</a:t>
            </a:r>
          </a:p>
        </p:txBody>
      </p:sp>
      <p:sp>
        <p:nvSpPr>
          <p:cNvPr id="2" name="Rectangle 1">
            <a:extLst>
              <a:ext uri="{FF2B5EF4-FFF2-40B4-BE49-F238E27FC236}">
                <a16:creationId xmlns="" xmlns:a16="http://schemas.microsoft.com/office/drawing/2014/main" id="{346F5B8A-790A-4E38-8910-876C93341BA6}"/>
              </a:ext>
            </a:extLst>
          </p:cNvPr>
          <p:cNvSpPr/>
          <p:nvPr/>
        </p:nvSpPr>
        <p:spPr>
          <a:xfrm>
            <a:off x="393733" y="2124447"/>
            <a:ext cx="9561479" cy="5370701"/>
          </a:xfrm>
          <a:prstGeom prst="rect">
            <a:avLst/>
          </a:prstGeom>
        </p:spPr>
        <p:txBody>
          <a:bodyPr wrap="square">
            <a:spAutoFit/>
          </a:bodyPr>
          <a:lstStyle/>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Welcome</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Housekeeping</a:t>
            </a:r>
          </a:p>
          <a:p>
            <a:pPr marL="914400" lvl="1"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Toilets</a:t>
            </a:r>
          </a:p>
          <a:p>
            <a:pPr marL="914400" lvl="1"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Fire exits</a:t>
            </a:r>
          </a:p>
          <a:p>
            <a:pPr marL="914400" lvl="1"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Refreshments</a:t>
            </a:r>
          </a:p>
          <a:p>
            <a:pPr marL="914400" lvl="1"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No mobile phones</a:t>
            </a:r>
          </a:p>
          <a:p>
            <a:pPr marL="457200" indent="-457200">
              <a:spcAft>
                <a:spcPts val="600"/>
              </a:spcAft>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Structure of the day</a:t>
            </a:r>
          </a:p>
          <a:p>
            <a:pPr marL="914400" lvl="1"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Confidentiality and anonymity</a:t>
            </a:r>
          </a:p>
          <a:p>
            <a:pPr marL="914400" lvl="1"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Your role today</a:t>
            </a:r>
          </a:p>
          <a:p>
            <a:pPr marL="914400" lvl="1" indent="-457200">
              <a:spcAft>
                <a:spcPts val="600"/>
              </a:spcAft>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spcAft>
                <a:spcPts val="600"/>
              </a:spcAft>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914400" lvl="1" indent="-457200">
              <a:spcAft>
                <a:spcPts val="600"/>
              </a:spcAft>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spcAft>
                <a:spcPts val="600"/>
              </a:spcAft>
              <a:buFont typeface="Arial" panose="020B0604020202020204" pitchFamily="34" charset="0"/>
              <a:buChar char="•"/>
            </a:pP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7563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1150017"/>
            <a:ext cx="6299600"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outcomes of the Brexit process?</a:t>
            </a:r>
          </a:p>
        </p:txBody>
      </p:sp>
      <p:sp>
        <p:nvSpPr>
          <p:cNvPr id="4" name="Rectangle 3">
            <a:extLst>
              <a:ext uri="{FF2B5EF4-FFF2-40B4-BE49-F238E27FC236}">
                <a16:creationId xmlns="" xmlns:a16="http://schemas.microsoft.com/office/drawing/2014/main" id="{0F1852CF-7270-4254-BC18-9AFB242D8761}"/>
              </a:ext>
            </a:extLst>
          </p:cNvPr>
          <p:cNvSpPr/>
          <p:nvPr/>
        </p:nvSpPr>
        <p:spPr>
          <a:xfrm>
            <a:off x="487260" y="2174964"/>
            <a:ext cx="9683976" cy="3877985"/>
          </a:xfrm>
          <a:prstGeom prst="rect">
            <a:avLst/>
          </a:prstGeom>
        </p:spPr>
        <p:txBody>
          <a:bodyPr wrap="square">
            <a:spAutoFit/>
          </a:bodyPr>
          <a:lstStyle/>
          <a:p>
            <a:pPr marL="457200" indent="-457200">
              <a:buFont typeface="+mj-lt"/>
              <a:buAutoNum type="alphaUcPeriod"/>
            </a:pPr>
            <a:r>
              <a:rPr lang="en-GB" sz="2000" dirty="0">
                <a:ln w="0"/>
                <a:latin typeface="Segoe UI" panose="020B0502040204020203" pitchFamily="34" charset="0"/>
                <a:ea typeface="Segoe UI" panose="020B0502040204020203" pitchFamily="34" charset="0"/>
                <a:cs typeface="Segoe UI" panose="020B0502040204020203" pitchFamily="34" charset="0"/>
              </a:rPr>
              <a:t>UK leaves EU: </a:t>
            </a:r>
            <a:r>
              <a:rPr lang="en-GB" sz="2000" b="1" i="1" dirty="0">
                <a:ln w="0"/>
              </a:rPr>
              <a:t>significantly harder north-south border</a:t>
            </a:r>
            <a:r>
              <a:rPr lang="en-GB" sz="2000" dirty="0">
                <a:ln w="0"/>
                <a:latin typeface="Segoe UI" panose="020B0502040204020203" pitchFamily="34" charset="0"/>
                <a:ea typeface="Segoe UI" panose="020B0502040204020203" pitchFamily="34" charset="0"/>
                <a:cs typeface="Segoe UI" panose="020B0502040204020203" pitchFamily="34" charset="0"/>
              </a:rPr>
              <a:t> </a:t>
            </a:r>
          </a:p>
          <a:p>
            <a:pPr marL="457200" indent="-457200">
              <a:buFont typeface="+mj-lt"/>
              <a:buAutoNum type="alphaUcPeriod"/>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mj-lt"/>
              <a:buAutoNum type="alphaUcPeriod"/>
            </a:pPr>
            <a:r>
              <a:rPr lang="en-GB" sz="2000" dirty="0">
                <a:ln w="0"/>
                <a:latin typeface="Segoe UI" panose="020B0502040204020203" pitchFamily="34" charset="0"/>
                <a:ea typeface="Segoe UI" panose="020B0502040204020203" pitchFamily="34" charset="0"/>
                <a:cs typeface="Segoe UI" panose="020B0502040204020203" pitchFamily="34" charset="0"/>
              </a:rPr>
              <a:t>UK leaves EU, but stays in some elements of the EU such as the Single Market and/or Customs Union: </a:t>
            </a:r>
            <a:r>
              <a:rPr lang="en-GB" sz="2000" b="1" i="1" dirty="0">
                <a:ln w="0"/>
              </a:rPr>
              <a:t>harder north-south border</a:t>
            </a: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mj-lt"/>
              <a:buAutoNum type="alphaUcPeriod"/>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mj-lt"/>
              <a:buAutoNum type="alphaUcPeriod"/>
            </a:pPr>
            <a:r>
              <a:rPr lang="en-GB" sz="2000" dirty="0">
                <a:ln w="0"/>
                <a:latin typeface="Segoe UI" panose="020B0502040204020203" pitchFamily="34" charset="0"/>
                <a:ea typeface="Segoe UI" panose="020B0502040204020203" pitchFamily="34" charset="0"/>
                <a:cs typeface="Segoe UI" panose="020B0502040204020203" pitchFamily="34" charset="0"/>
              </a:rPr>
              <a:t>Great Britain leaves EU, but Northern Ireland stays in some elements of the EU such as the Single Market and/or Customs Union: </a:t>
            </a:r>
            <a:r>
              <a:rPr lang="en-GB" sz="2000" b="1" i="1" dirty="0">
                <a:ln w="0"/>
              </a:rPr>
              <a:t>harder NI-GB border</a:t>
            </a: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mj-lt"/>
              <a:buAutoNum type="alphaUcPeriod"/>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mj-lt"/>
              <a:buAutoNum type="alphaUcPeriod"/>
            </a:pPr>
            <a:r>
              <a:rPr lang="en-GB" sz="2000" dirty="0">
                <a:ln w="0"/>
                <a:latin typeface="Segoe UI" panose="020B0502040204020203" pitchFamily="34" charset="0"/>
                <a:ea typeface="Segoe UI" panose="020B0502040204020203" pitchFamily="34" charset="0"/>
                <a:cs typeface="Segoe UI" panose="020B0502040204020203" pitchFamily="34" charset="0"/>
              </a:rPr>
              <a:t>Great Britain leaves EU, but Northern Ireland stays in EU: </a:t>
            </a:r>
            <a:r>
              <a:rPr lang="en-GB" sz="2000" b="1" i="1" dirty="0">
                <a:ln w="0"/>
              </a:rPr>
              <a:t>significantly harder NI-GB border</a:t>
            </a: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mj-lt"/>
              <a:buAutoNum type="alphaUcPeriod"/>
            </a:pPr>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mj-lt"/>
              <a:buAutoNum type="alphaUcPeriod"/>
            </a:pPr>
            <a:r>
              <a:rPr lang="en-GB" sz="2000" dirty="0">
                <a:ln w="0"/>
                <a:latin typeface="Segoe UI" panose="020B0502040204020203" pitchFamily="34" charset="0"/>
                <a:ea typeface="Segoe UI" panose="020B0502040204020203" pitchFamily="34" charset="0"/>
                <a:cs typeface="Segoe UI" panose="020B0502040204020203" pitchFamily="34" charset="0"/>
              </a:rPr>
              <a:t>UK as a whole stays in the EU: </a:t>
            </a:r>
            <a:r>
              <a:rPr lang="en-GB" sz="2000" b="1" i="1" dirty="0">
                <a:ln w="0"/>
              </a:rPr>
              <a:t>no change</a:t>
            </a:r>
            <a:endParaRPr lang="en-GB" sz="2000" dirty="0">
              <a:ln w="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2"/>
            <a:ext cx="817180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Summary: border implications of possible</a:t>
            </a:r>
          </a:p>
        </p:txBody>
      </p:sp>
      <p:sp>
        <p:nvSpPr>
          <p:cNvPr id="2" name="Slide Number Placeholder 1">
            <a:extLst>
              <a:ext uri="{FF2B5EF4-FFF2-40B4-BE49-F238E27FC236}">
                <a16:creationId xmlns="" xmlns:a16="http://schemas.microsoft.com/office/drawing/2014/main" id="{AF10F146-986A-4E48-8835-43BA5BFEDD53}"/>
              </a:ext>
            </a:extLst>
          </p:cNvPr>
          <p:cNvSpPr>
            <a:spLocks noGrp="1"/>
          </p:cNvSpPr>
          <p:nvPr>
            <p:ph type="sldNum" sz="quarter" idx="4"/>
          </p:nvPr>
        </p:nvSpPr>
        <p:spPr/>
        <p:txBody>
          <a:bodyPr/>
          <a:lstStyle/>
          <a:p>
            <a:fld id="{14AA2DE1-5066-4D50-B567-9AF08CBB7BF7}" type="slidenum">
              <a:rPr lang="en-GB" smtClean="0"/>
              <a:pPr/>
              <a:t>20</a:t>
            </a:fld>
            <a:endParaRPr lang="en-GB" dirty="0"/>
          </a:p>
        </p:txBody>
      </p:sp>
    </p:spTree>
    <p:extLst>
      <p:ext uri="{BB962C8B-B14F-4D97-AF65-F5344CB8AC3E}">
        <p14:creationId xmlns:p14="http://schemas.microsoft.com/office/powerpoint/2010/main" val="304212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21</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487260" y="468263"/>
            <a:ext cx="878497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If any of these outcomes affected the border</a:t>
            </a:r>
          </a:p>
        </p:txBody>
      </p:sp>
      <p:sp>
        <p:nvSpPr>
          <p:cNvPr id="5" name="TextBox 4">
            <a:extLst>
              <a:ext uri="{FF2B5EF4-FFF2-40B4-BE49-F238E27FC236}">
                <a16:creationId xmlns="" xmlns:a16="http://schemas.microsoft.com/office/drawing/2014/main" id="{7363056E-94D7-4748-A29F-1E6B30E846CA}"/>
              </a:ext>
            </a:extLst>
          </p:cNvPr>
          <p:cNvSpPr txBox="1"/>
          <p:nvPr/>
        </p:nvSpPr>
        <p:spPr>
          <a:xfrm>
            <a:off x="487260" y="1146589"/>
            <a:ext cx="8819880" cy="571879"/>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between Northern Ireland and the </a:t>
            </a:r>
            <a:r>
              <a:rPr lang="en-GB" sz="3200" b="1" u="sng" dirty="0">
                <a:solidFill>
                  <a:schemeClr val="bg1"/>
                </a:solidFill>
                <a:latin typeface="Segoe UI" panose="020B0502040204020203" pitchFamily="34" charset="0"/>
                <a:ea typeface="Segoe UI" panose="020B0502040204020203" pitchFamily="34" charset="0"/>
                <a:cs typeface="Segoe UI" panose="020B0502040204020203" pitchFamily="34" charset="0"/>
              </a:rPr>
              <a:t>Republic</a:t>
            </a:r>
          </a:p>
        </p:txBody>
      </p:sp>
      <p:sp>
        <p:nvSpPr>
          <p:cNvPr id="7" name="TextBox 6">
            <a:extLst>
              <a:ext uri="{FF2B5EF4-FFF2-40B4-BE49-F238E27FC236}">
                <a16:creationId xmlns="" xmlns:a16="http://schemas.microsoft.com/office/drawing/2014/main" id="{863C7A8D-1298-402F-A02E-395B43267B13}"/>
              </a:ext>
            </a:extLst>
          </p:cNvPr>
          <p:cNvSpPr txBox="1"/>
          <p:nvPr/>
        </p:nvSpPr>
        <p:spPr>
          <a:xfrm>
            <a:off x="487260" y="1782405"/>
            <a:ext cx="219514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u="sng" dirty="0">
                <a:solidFill>
                  <a:schemeClr val="bg1"/>
                </a:solidFill>
                <a:latin typeface="Segoe UI" panose="020B0502040204020203" pitchFamily="34" charset="0"/>
                <a:ea typeface="Segoe UI" panose="020B0502040204020203" pitchFamily="34" charset="0"/>
                <a:cs typeface="Segoe UI" panose="020B0502040204020203" pitchFamily="34" charset="0"/>
              </a:rPr>
              <a:t>of Ireland</a:t>
            </a: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6" name="TextBox 5">
            <a:extLst>
              <a:ext uri="{FF2B5EF4-FFF2-40B4-BE49-F238E27FC236}">
                <a16:creationId xmlns="" xmlns:a16="http://schemas.microsoft.com/office/drawing/2014/main" id="{1EC3CD45-FFE3-4F1A-806E-238A75066081}"/>
              </a:ext>
            </a:extLst>
          </p:cNvPr>
          <p:cNvSpPr txBox="1"/>
          <p:nvPr/>
        </p:nvSpPr>
        <p:spPr>
          <a:xfrm>
            <a:off x="2754412" y="1803660"/>
            <a:ext cx="5760640" cy="571879"/>
          </a:xfrm>
          <a:prstGeom prst="rect">
            <a:avLst/>
          </a:prstGeom>
          <a:solidFill>
            <a:schemeClr val="bg1"/>
          </a:solidFill>
        </p:spPr>
        <p:txBody>
          <a:bodyPr wrap="square" lIns="72000" tIns="36000" rIns="72000" bIns="36000" rtlCol="0" anchor="ctr">
            <a:spAutoFit/>
          </a:bodyPr>
          <a:lstStyle/>
          <a:p>
            <a:pPr>
              <a:lnSpc>
                <a:spcPct val="110000"/>
              </a:lnSpc>
              <a:spcBef>
                <a:spcPts val="2400"/>
              </a:spcBef>
              <a:buClr>
                <a:schemeClr val="bg2"/>
              </a:buClr>
            </a:pPr>
            <a:r>
              <a:rPr lang="en-GB" sz="3200" b="1" dirty="0">
                <a:latin typeface="Segoe UI" panose="020B0502040204020203" pitchFamily="34" charset="0"/>
                <a:ea typeface="Segoe UI" panose="020B0502040204020203" pitchFamily="34" charset="0"/>
                <a:cs typeface="Segoe UI" panose="020B0502040204020203" pitchFamily="34" charset="0"/>
              </a:rPr>
              <a:t>how would you feel about it?</a:t>
            </a:r>
          </a:p>
        </p:txBody>
      </p:sp>
      <p:sp>
        <p:nvSpPr>
          <p:cNvPr id="2" name="Rectangle 1">
            <a:extLst>
              <a:ext uri="{FF2B5EF4-FFF2-40B4-BE49-F238E27FC236}">
                <a16:creationId xmlns="" xmlns:a16="http://schemas.microsoft.com/office/drawing/2014/main" id="{4667E402-86A0-41B4-AFB0-C3BCA21CB561}"/>
              </a:ext>
            </a:extLst>
          </p:cNvPr>
          <p:cNvSpPr/>
          <p:nvPr/>
        </p:nvSpPr>
        <p:spPr>
          <a:xfrm>
            <a:off x="487260" y="2988543"/>
            <a:ext cx="8819880" cy="2862322"/>
          </a:xfrm>
          <a:prstGeom prst="rect">
            <a:avLst/>
          </a:prstGeom>
        </p:spPr>
        <p:txBody>
          <a:bodyPr wrap="square">
            <a:spAutoFit/>
          </a:bodyPr>
          <a:lstStyle/>
          <a:p>
            <a:pPr marL="285750" indent="-285750">
              <a:buFont typeface="Arial" panose="020B0604020202020204" pitchFamily="34" charset="0"/>
              <a:buChar char="•"/>
            </a:pPr>
            <a:r>
              <a:rPr lang="en-GB" sz="2000" dirty="0">
                <a:ln w="0"/>
                <a:solidFill>
                  <a:schemeClr val="bg1"/>
                </a:solidFill>
                <a:latin typeface="Segoe UI" panose="020B0502040204020203" pitchFamily="34" charset="0"/>
                <a:ea typeface="Segoe UI" panose="020B0502040204020203" pitchFamily="34" charset="0"/>
                <a:cs typeface="Segoe UI" panose="020B0502040204020203" pitchFamily="34" charset="0"/>
              </a:rPr>
              <a:t>If the border remained as it is today, with free movement of people and goods?</a:t>
            </a:r>
          </a:p>
          <a:p>
            <a:pPr marL="285750" indent="-285750">
              <a:buFont typeface="Arial" panose="020B0604020202020204" pitchFamily="34" charset="0"/>
              <a:buChar char="•"/>
            </a:pPr>
            <a:endParaRPr lang="en-GB" sz="2000" dirty="0">
              <a:ln w="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a:ln w="0"/>
                <a:solidFill>
                  <a:schemeClr val="bg1"/>
                </a:solidFill>
                <a:latin typeface="Segoe UI" panose="020B0502040204020203" pitchFamily="34" charset="0"/>
                <a:ea typeface="Segoe UI" panose="020B0502040204020203" pitchFamily="34" charset="0"/>
                <a:cs typeface="Segoe UI" panose="020B0502040204020203" pitchFamily="34" charset="0"/>
              </a:rPr>
              <a:t>If there were minor changes, like the addition of cameras, or very rare checks?</a:t>
            </a:r>
          </a:p>
          <a:p>
            <a:pPr marL="285750" indent="-285750">
              <a:buFont typeface="Arial" panose="020B0604020202020204" pitchFamily="34" charset="0"/>
              <a:buChar char="•"/>
            </a:pPr>
            <a:endParaRPr lang="en-GB" sz="2000" dirty="0">
              <a:ln w="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a:ln w="0"/>
                <a:solidFill>
                  <a:schemeClr val="bg1"/>
                </a:solidFill>
                <a:latin typeface="Segoe UI" panose="020B0502040204020203" pitchFamily="34" charset="0"/>
                <a:ea typeface="Segoe UI" panose="020B0502040204020203" pitchFamily="34" charset="0"/>
                <a:cs typeface="Segoe UI" panose="020B0502040204020203" pitchFamily="34" charset="0"/>
              </a:rPr>
              <a:t>If there were permanent checkpoints that could delay your journey?</a:t>
            </a:r>
          </a:p>
          <a:p>
            <a:pPr marL="285750" indent="-285750">
              <a:buFont typeface="Arial" panose="020B0604020202020204" pitchFamily="34" charset="0"/>
              <a:buChar char="•"/>
            </a:pPr>
            <a:endParaRPr lang="en-GB" sz="2000" dirty="0">
              <a:ln w="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a:ln w="0"/>
                <a:solidFill>
                  <a:schemeClr val="bg1"/>
                </a:solidFill>
                <a:latin typeface="Segoe UI" panose="020B0502040204020203" pitchFamily="34" charset="0"/>
                <a:ea typeface="Segoe UI" panose="020B0502040204020203" pitchFamily="34" charset="0"/>
                <a:cs typeface="Segoe UI" panose="020B0502040204020203" pitchFamily="34" charset="0"/>
              </a:rPr>
              <a:t>If there were permanent checkpoints manned by police or soldiers?</a:t>
            </a:r>
          </a:p>
        </p:txBody>
      </p:sp>
    </p:spTree>
    <p:extLst>
      <p:ext uri="{BB962C8B-B14F-4D97-AF65-F5344CB8AC3E}">
        <p14:creationId xmlns:p14="http://schemas.microsoft.com/office/powerpoint/2010/main" val="2287109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22</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487260" y="468263"/>
            <a:ext cx="878497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If any of these outcomes affected the border</a:t>
            </a:r>
          </a:p>
        </p:txBody>
      </p:sp>
      <p:sp>
        <p:nvSpPr>
          <p:cNvPr id="5" name="TextBox 4">
            <a:extLst>
              <a:ext uri="{FF2B5EF4-FFF2-40B4-BE49-F238E27FC236}">
                <a16:creationId xmlns="" xmlns:a16="http://schemas.microsoft.com/office/drawing/2014/main" id="{7363056E-94D7-4748-A29F-1E6B30E846CA}"/>
              </a:ext>
            </a:extLst>
          </p:cNvPr>
          <p:cNvSpPr txBox="1"/>
          <p:nvPr/>
        </p:nvSpPr>
        <p:spPr>
          <a:xfrm>
            <a:off x="487260" y="1146590"/>
            <a:ext cx="8819880" cy="571879"/>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(airports and ferry ports) between Northern</a:t>
            </a:r>
          </a:p>
        </p:txBody>
      </p:sp>
      <p:sp>
        <p:nvSpPr>
          <p:cNvPr id="7" name="TextBox 6">
            <a:extLst>
              <a:ext uri="{FF2B5EF4-FFF2-40B4-BE49-F238E27FC236}">
                <a16:creationId xmlns="" xmlns:a16="http://schemas.microsoft.com/office/drawing/2014/main" id="{863C7A8D-1298-402F-A02E-395B43267B13}"/>
              </a:ext>
            </a:extLst>
          </p:cNvPr>
          <p:cNvSpPr txBox="1"/>
          <p:nvPr/>
        </p:nvSpPr>
        <p:spPr>
          <a:xfrm>
            <a:off x="487260" y="1782404"/>
            <a:ext cx="5147472"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Ireland and </a:t>
            </a:r>
            <a:r>
              <a:rPr lang="en-GB" sz="3200" b="1" u="sng" dirty="0">
                <a:solidFill>
                  <a:schemeClr val="bg1"/>
                </a:solidFill>
                <a:latin typeface="Segoe UI" panose="020B0502040204020203" pitchFamily="34" charset="0"/>
                <a:ea typeface="Segoe UI" panose="020B0502040204020203" pitchFamily="34" charset="0"/>
                <a:cs typeface="Segoe UI" panose="020B0502040204020203" pitchFamily="34" charset="0"/>
              </a:rPr>
              <a:t>Great Britain</a:t>
            </a: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6" name="TextBox 5">
            <a:extLst>
              <a:ext uri="{FF2B5EF4-FFF2-40B4-BE49-F238E27FC236}">
                <a16:creationId xmlns="" xmlns:a16="http://schemas.microsoft.com/office/drawing/2014/main" id="{1EC3CD45-FFE3-4F1A-806E-238A75066081}"/>
              </a:ext>
            </a:extLst>
          </p:cNvPr>
          <p:cNvSpPr txBox="1"/>
          <p:nvPr/>
        </p:nvSpPr>
        <p:spPr>
          <a:xfrm>
            <a:off x="487260" y="2460731"/>
            <a:ext cx="5760640" cy="571879"/>
          </a:xfrm>
          <a:prstGeom prst="rect">
            <a:avLst/>
          </a:prstGeom>
          <a:solidFill>
            <a:schemeClr val="bg1"/>
          </a:solidFill>
        </p:spPr>
        <p:txBody>
          <a:bodyPr wrap="square" lIns="72000" tIns="36000" rIns="72000" bIns="36000" rtlCol="0" anchor="ctr">
            <a:spAutoFit/>
          </a:bodyPr>
          <a:lstStyle/>
          <a:p>
            <a:pPr>
              <a:lnSpc>
                <a:spcPct val="110000"/>
              </a:lnSpc>
              <a:spcBef>
                <a:spcPts val="2400"/>
              </a:spcBef>
              <a:buClr>
                <a:schemeClr val="bg2"/>
              </a:buClr>
            </a:pPr>
            <a:r>
              <a:rPr lang="en-GB" sz="3200" b="1" dirty="0">
                <a:latin typeface="Segoe UI" panose="020B0502040204020203" pitchFamily="34" charset="0"/>
                <a:ea typeface="Segoe UI" panose="020B0502040204020203" pitchFamily="34" charset="0"/>
                <a:cs typeface="Segoe UI" panose="020B0502040204020203" pitchFamily="34" charset="0"/>
              </a:rPr>
              <a:t>how would you feel about it?</a:t>
            </a:r>
          </a:p>
        </p:txBody>
      </p:sp>
      <p:sp>
        <p:nvSpPr>
          <p:cNvPr id="2" name="Rectangle 1">
            <a:extLst>
              <a:ext uri="{FF2B5EF4-FFF2-40B4-BE49-F238E27FC236}">
                <a16:creationId xmlns="" xmlns:a16="http://schemas.microsoft.com/office/drawing/2014/main" id="{4667E402-86A0-41B4-AFB0-C3BCA21CB561}"/>
              </a:ext>
            </a:extLst>
          </p:cNvPr>
          <p:cNvSpPr/>
          <p:nvPr/>
        </p:nvSpPr>
        <p:spPr>
          <a:xfrm>
            <a:off x="478376" y="3492599"/>
            <a:ext cx="9116796" cy="2862322"/>
          </a:xfrm>
          <a:prstGeom prst="rect">
            <a:avLst/>
          </a:prstGeom>
        </p:spPr>
        <p:txBody>
          <a:bodyPr wrap="square">
            <a:spAutoFit/>
          </a:bodyPr>
          <a:lstStyle/>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If the border remained as it is today, with free movement of people and goods?</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If there were minor changes, like the addition of cameras, or very rare checks?</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If there were permanent checkpoints that could delay your journey?</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If there were permanent checkpoints manned by police or soldiers?</a:t>
            </a:r>
          </a:p>
        </p:txBody>
      </p:sp>
    </p:spTree>
    <p:extLst>
      <p:ext uri="{BB962C8B-B14F-4D97-AF65-F5344CB8AC3E}">
        <p14:creationId xmlns:p14="http://schemas.microsoft.com/office/powerpoint/2010/main" val="51073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23</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487260" y="468263"/>
            <a:ext cx="795578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If anyone protested against an emerging</a:t>
            </a:r>
          </a:p>
        </p:txBody>
      </p:sp>
      <p:sp>
        <p:nvSpPr>
          <p:cNvPr id="5" name="TextBox 4">
            <a:extLst>
              <a:ext uri="{FF2B5EF4-FFF2-40B4-BE49-F238E27FC236}">
                <a16:creationId xmlns="" xmlns:a16="http://schemas.microsoft.com/office/drawing/2014/main" id="{7363056E-94D7-4748-A29F-1E6B30E846CA}"/>
              </a:ext>
            </a:extLst>
          </p:cNvPr>
          <p:cNvSpPr txBox="1"/>
          <p:nvPr/>
        </p:nvSpPr>
        <p:spPr>
          <a:xfrm>
            <a:off x="487260" y="1116335"/>
            <a:ext cx="4139360"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North/South border,</a:t>
            </a:r>
          </a:p>
        </p:txBody>
      </p:sp>
      <p:sp>
        <p:nvSpPr>
          <p:cNvPr id="6" name="TextBox 5">
            <a:extLst>
              <a:ext uri="{FF2B5EF4-FFF2-40B4-BE49-F238E27FC236}">
                <a16:creationId xmlns="" xmlns:a16="http://schemas.microsoft.com/office/drawing/2014/main" id="{1EC3CD45-FFE3-4F1A-806E-238A75066081}"/>
              </a:ext>
            </a:extLst>
          </p:cNvPr>
          <p:cNvSpPr txBox="1"/>
          <p:nvPr/>
        </p:nvSpPr>
        <p:spPr>
          <a:xfrm>
            <a:off x="487260" y="1798089"/>
            <a:ext cx="6371608" cy="614390"/>
          </a:xfrm>
          <a:prstGeom prst="rect">
            <a:avLst/>
          </a:prstGeom>
          <a:solidFill>
            <a:schemeClr val="bg1"/>
          </a:solidFill>
        </p:spPr>
        <p:txBody>
          <a:bodyPr wrap="square" lIns="72000" tIns="36000" rIns="72000" bIns="36000" rtlCol="0" anchor="ctr">
            <a:spAutoFit/>
          </a:bodyPr>
          <a:lstStyle/>
          <a:p>
            <a:pPr>
              <a:lnSpc>
                <a:spcPct val="110000"/>
              </a:lnSpc>
              <a:spcBef>
                <a:spcPts val="2400"/>
              </a:spcBef>
              <a:buClr>
                <a:schemeClr val="bg2"/>
              </a:buClr>
            </a:pPr>
            <a:r>
              <a:rPr lang="en-GB" sz="3200" b="1" dirty="0">
                <a:latin typeface="Segoe UI" panose="020B0502040204020203" pitchFamily="34" charset="0"/>
                <a:ea typeface="Segoe UI" panose="020B0502040204020203" pitchFamily="34" charset="0"/>
                <a:cs typeface="Segoe UI" panose="020B0502040204020203" pitchFamily="34" charset="0"/>
              </a:rPr>
              <a:t>would they be supported at all?</a:t>
            </a:r>
          </a:p>
        </p:txBody>
      </p:sp>
      <p:sp>
        <p:nvSpPr>
          <p:cNvPr id="2" name="Rectangle 1">
            <a:extLst>
              <a:ext uri="{FF2B5EF4-FFF2-40B4-BE49-F238E27FC236}">
                <a16:creationId xmlns="" xmlns:a16="http://schemas.microsoft.com/office/drawing/2014/main" id="{4667E402-86A0-41B4-AFB0-C3BCA21CB561}"/>
              </a:ext>
            </a:extLst>
          </p:cNvPr>
          <p:cNvSpPr/>
          <p:nvPr/>
        </p:nvSpPr>
        <p:spPr>
          <a:xfrm>
            <a:off x="470781" y="3127915"/>
            <a:ext cx="9116796" cy="2862322"/>
          </a:xfrm>
          <a:prstGeom prst="rect">
            <a:avLst/>
          </a:prstGeom>
        </p:spPr>
        <p:txBody>
          <a:bodyPr wrap="square">
            <a:spAutoFit/>
          </a:bodyPr>
          <a:lstStyle/>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Signing a petition</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Peaceful demonstration</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Protestors blocking traffic</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Vandalising border technology (e.g. cameras)</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Engaging in violence against persons</a:t>
            </a:r>
          </a:p>
        </p:txBody>
      </p:sp>
    </p:spTree>
    <p:extLst>
      <p:ext uri="{BB962C8B-B14F-4D97-AF65-F5344CB8AC3E}">
        <p14:creationId xmlns:p14="http://schemas.microsoft.com/office/powerpoint/2010/main" val="422657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24</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487260" y="468263"/>
            <a:ext cx="939594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If anyone protested against an emerging border</a:t>
            </a:r>
          </a:p>
        </p:txBody>
      </p:sp>
      <p:sp>
        <p:nvSpPr>
          <p:cNvPr id="5" name="TextBox 4">
            <a:extLst>
              <a:ext uri="{FF2B5EF4-FFF2-40B4-BE49-F238E27FC236}">
                <a16:creationId xmlns="" xmlns:a16="http://schemas.microsoft.com/office/drawing/2014/main" id="{7363056E-94D7-4748-A29F-1E6B30E846CA}"/>
              </a:ext>
            </a:extLst>
          </p:cNvPr>
          <p:cNvSpPr txBox="1"/>
          <p:nvPr/>
        </p:nvSpPr>
        <p:spPr>
          <a:xfrm>
            <a:off x="487260" y="1116335"/>
            <a:ext cx="8747872"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between Northern Ireland and Great Britain,</a:t>
            </a:r>
          </a:p>
        </p:txBody>
      </p:sp>
      <p:sp>
        <p:nvSpPr>
          <p:cNvPr id="6" name="TextBox 5">
            <a:extLst>
              <a:ext uri="{FF2B5EF4-FFF2-40B4-BE49-F238E27FC236}">
                <a16:creationId xmlns="" xmlns:a16="http://schemas.microsoft.com/office/drawing/2014/main" id="{1EC3CD45-FFE3-4F1A-806E-238A75066081}"/>
              </a:ext>
            </a:extLst>
          </p:cNvPr>
          <p:cNvSpPr txBox="1"/>
          <p:nvPr/>
        </p:nvSpPr>
        <p:spPr>
          <a:xfrm>
            <a:off x="487260" y="1798089"/>
            <a:ext cx="6371608" cy="614390"/>
          </a:xfrm>
          <a:prstGeom prst="rect">
            <a:avLst/>
          </a:prstGeom>
          <a:solidFill>
            <a:schemeClr val="bg1"/>
          </a:solidFill>
        </p:spPr>
        <p:txBody>
          <a:bodyPr wrap="square" lIns="72000" tIns="36000" rIns="72000" bIns="36000" rtlCol="0" anchor="ctr">
            <a:spAutoFit/>
          </a:bodyPr>
          <a:lstStyle/>
          <a:p>
            <a:pPr>
              <a:lnSpc>
                <a:spcPct val="110000"/>
              </a:lnSpc>
              <a:spcBef>
                <a:spcPts val="2400"/>
              </a:spcBef>
              <a:buClr>
                <a:schemeClr val="bg2"/>
              </a:buClr>
            </a:pPr>
            <a:r>
              <a:rPr lang="en-GB" sz="3200" b="1" dirty="0">
                <a:latin typeface="Segoe UI" panose="020B0502040204020203" pitchFamily="34" charset="0"/>
                <a:ea typeface="Segoe UI" panose="020B0502040204020203" pitchFamily="34" charset="0"/>
                <a:cs typeface="Segoe UI" panose="020B0502040204020203" pitchFamily="34" charset="0"/>
              </a:rPr>
              <a:t>would they be supported at all?</a:t>
            </a:r>
          </a:p>
        </p:txBody>
      </p:sp>
      <p:sp>
        <p:nvSpPr>
          <p:cNvPr id="2" name="Rectangle 1">
            <a:extLst>
              <a:ext uri="{FF2B5EF4-FFF2-40B4-BE49-F238E27FC236}">
                <a16:creationId xmlns="" xmlns:a16="http://schemas.microsoft.com/office/drawing/2014/main" id="{4667E402-86A0-41B4-AFB0-C3BCA21CB561}"/>
              </a:ext>
            </a:extLst>
          </p:cNvPr>
          <p:cNvSpPr/>
          <p:nvPr/>
        </p:nvSpPr>
        <p:spPr>
          <a:xfrm>
            <a:off x="470781" y="3127915"/>
            <a:ext cx="9116796" cy="2862322"/>
          </a:xfrm>
          <a:prstGeom prst="rect">
            <a:avLst/>
          </a:prstGeom>
        </p:spPr>
        <p:txBody>
          <a:bodyPr wrap="square">
            <a:spAutoFit/>
          </a:bodyPr>
          <a:lstStyle/>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Signing a petition</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Peaceful demonstration</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Protestors blocking traffic</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Vandalising border technology (e.g. cameras)</a:t>
            </a:r>
          </a:p>
          <a:p>
            <a:pPr marL="342900" indent="-342900">
              <a:buFont typeface="Arial" panose="020B0604020202020204" pitchFamily="34" charset="0"/>
              <a:buChar char="•"/>
            </a:pPr>
            <a:endPar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Engaging in violence against persons</a:t>
            </a:r>
          </a:p>
        </p:txBody>
      </p:sp>
    </p:spTree>
    <p:extLst>
      <p:ext uri="{BB962C8B-B14F-4D97-AF65-F5344CB8AC3E}">
        <p14:creationId xmlns:p14="http://schemas.microsoft.com/office/powerpoint/2010/main" val="654919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25</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468118" y="2988543"/>
            <a:ext cx="356329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Group Discussion</a:t>
            </a:r>
          </a:p>
        </p:txBody>
      </p:sp>
    </p:spTree>
    <p:extLst>
      <p:ext uri="{BB962C8B-B14F-4D97-AF65-F5344CB8AC3E}">
        <p14:creationId xmlns:p14="http://schemas.microsoft.com/office/powerpoint/2010/main" val="4154454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522164" y="3728947"/>
            <a:ext cx="6192688" cy="565146"/>
          </a:xfrm>
          <a:prstGeom prst="rect">
            <a:avLst/>
          </a:prstGeom>
          <a:solidFill>
            <a:schemeClr val="tx1"/>
          </a:solidFill>
        </p:spPr>
        <p:txBody>
          <a:bodyPr wrap="square" lIns="72000" tIns="36000" rIns="72000" bIns="36000" rtlCol="0" anchor="ctr">
            <a:spAutoFit/>
          </a:bodyPr>
          <a:lstStyle>
            <a:lvl1pPr algn="l" defTabSz="914400" rtl="0" eaLnBrk="1" latinLnBrk="0" hangingPunct="1">
              <a:spcBef>
                <a:spcPct val="0"/>
              </a:spcBef>
              <a:buNone/>
              <a:defRPr lang="en-GB" sz="4400" b="1" kern="1200">
                <a:solidFill>
                  <a:schemeClr val="bg1"/>
                </a:solidFill>
                <a:latin typeface="Segoe UI" panose="020B0502040204020203" pitchFamily="34" charset="0"/>
                <a:ea typeface="+mn-ea"/>
                <a:cs typeface="+mn-cs"/>
              </a:defRPr>
            </a:lvl1pPr>
          </a:lstStyle>
          <a:p>
            <a:r>
              <a:rPr lang="en-GB" sz="3200" dirty="0"/>
              <a:t>The constitutional implications</a:t>
            </a:r>
          </a:p>
        </p:txBody>
      </p:sp>
      <p:sp>
        <p:nvSpPr>
          <p:cNvPr id="3" name="Title 1">
            <a:extLst>
              <a:ext uri="{FF2B5EF4-FFF2-40B4-BE49-F238E27FC236}">
                <a16:creationId xmlns="" xmlns:a16="http://schemas.microsoft.com/office/drawing/2014/main" id="{299B3407-9946-421F-81FE-45D4D895D726}"/>
              </a:ext>
            </a:extLst>
          </p:cNvPr>
          <p:cNvSpPr txBox="1">
            <a:spLocks/>
          </p:cNvSpPr>
          <p:nvPr/>
        </p:nvSpPr>
        <p:spPr bwMode="gray">
          <a:xfrm>
            <a:off x="522163" y="4367613"/>
            <a:ext cx="6192689" cy="565146"/>
          </a:xfrm>
          <a:prstGeom prst="rect">
            <a:avLst/>
          </a:prstGeom>
          <a:solidFill>
            <a:schemeClr val="tx1"/>
          </a:solidFill>
        </p:spPr>
        <p:txBody>
          <a:bodyPr wrap="square" lIns="72000" tIns="36000" rIns="72000" bIns="36000" rtlCol="0" anchor="ctr">
            <a:spAutoFit/>
          </a:bodyPr>
          <a:lstStyle>
            <a:lvl1pPr algn="l" defTabSz="914400" rtl="0" eaLnBrk="1" latinLnBrk="0" hangingPunct="1">
              <a:spcBef>
                <a:spcPct val="0"/>
              </a:spcBef>
              <a:buNone/>
              <a:defRPr lang="en-GB" sz="4400" b="1" kern="1200">
                <a:solidFill>
                  <a:schemeClr val="bg1"/>
                </a:solidFill>
                <a:latin typeface="Segoe UI" panose="020B0502040204020203" pitchFamily="34" charset="0"/>
                <a:ea typeface="+mn-ea"/>
                <a:cs typeface="+mn-cs"/>
              </a:defRPr>
            </a:lvl1pPr>
          </a:lstStyle>
          <a:p>
            <a:r>
              <a:rPr lang="en-GB" sz="3200" dirty="0"/>
              <a:t>of the UK’s vote to leave the EU</a:t>
            </a:r>
          </a:p>
        </p:txBody>
      </p:sp>
      <p:sp>
        <p:nvSpPr>
          <p:cNvPr id="4" name="Subtitle 4">
            <a:extLst>
              <a:ext uri="{FF2B5EF4-FFF2-40B4-BE49-F238E27FC236}">
                <a16:creationId xmlns="" xmlns:a16="http://schemas.microsoft.com/office/drawing/2014/main" id="{5CA72DA2-E027-4DB3-9815-EEE7D4A2B409}"/>
              </a:ext>
            </a:extLst>
          </p:cNvPr>
          <p:cNvSpPr>
            <a:spLocks noGrp="1"/>
          </p:cNvSpPr>
          <p:nvPr>
            <p:ph type="subTitle" idx="1"/>
          </p:nvPr>
        </p:nvSpPr>
        <p:spPr>
          <a:xfrm>
            <a:off x="528727" y="5061722"/>
            <a:ext cx="2554592" cy="447101"/>
          </a:xfrm>
          <a:solidFill>
            <a:schemeClr val="bg1"/>
          </a:solidFill>
        </p:spPr>
        <p:txBody>
          <a:bodyPr/>
          <a:lstStyle/>
          <a:p>
            <a:r>
              <a:rPr lang="en-GB" dirty="0">
                <a:solidFill>
                  <a:schemeClr val="tx1"/>
                </a:solidFill>
              </a:rPr>
              <a:t>Brendan O’Leary</a:t>
            </a:r>
          </a:p>
        </p:txBody>
      </p:sp>
    </p:spTree>
    <p:extLst>
      <p:ext uri="{BB962C8B-B14F-4D97-AF65-F5344CB8AC3E}">
        <p14:creationId xmlns:p14="http://schemas.microsoft.com/office/powerpoint/2010/main" val="345713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62373"/>
            <a:ext cx="6947672"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The 2016 EU referendum outcomes</a:t>
            </a:r>
          </a:p>
        </p:txBody>
      </p:sp>
      <p:pic>
        <p:nvPicPr>
          <p:cNvPr id="6" name="Picture 2" descr="Image result for brexit results map">
            <a:extLst>
              <a:ext uri="{FF2B5EF4-FFF2-40B4-BE49-F238E27FC236}">
                <a16:creationId xmlns="" xmlns:a16="http://schemas.microsoft.com/office/drawing/2014/main" id="{BB2A9500-EAF7-479A-961B-E48F01BA0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462" y="1287215"/>
            <a:ext cx="4225926" cy="54235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 xmlns:a16="http://schemas.microsoft.com/office/drawing/2014/main" id="{26C52828-4CAD-4C1A-8703-102BF932F604}"/>
              </a:ext>
            </a:extLst>
          </p:cNvPr>
          <p:cNvGraphicFramePr>
            <a:graphicFrameLocks noGrp="1"/>
          </p:cNvGraphicFramePr>
          <p:nvPr>
            <p:extLst>
              <p:ext uri="{D42A27DB-BD31-4B8C-83A1-F6EECF244321}">
                <p14:modId xmlns:p14="http://schemas.microsoft.com/office/powerpoint/2010/main" val="2290974451"/>
              </p:ext>
            </p:extLst>
          </p:nvPr>
        </p:nvGraphicFramePr>
        <p:xfrm>
          <a:off x="638712" y="2025156"/>
          <a:ext cx="4541535" cy="3947699"/>
        </p:xfrm>
        <a:graphic>
          <a:graphicData uri="http://schemas.openxmlformats.org/drawingml/2006/table">
            <a:tbl>
              <a:tblPr firstRow="1" bandRow="1">
                <a:tableStyleId>{5C22544A-7EE6-4342-B048-85BDC9FD1C3A}</a:tableStyleId>
              </a:tblPr>
              <a:tblGrid>
                <a:gridCol w="2376311">
                  <a:extLst>
                    <a:ext uri="{9D8B030D-6E8A-4147-A177-3AD203B41FA5}">
                      <a16:colId xmlns="" xmlns:a16="http://schemas.microsoft.com/office/drawing/2014/main" val="2427344206"/>
                    </a:ext>
                  </a:extLst>
                </a:gridCol>
                <a:gridCol w="995109">
                  <a:extLst>
                    <a:ext uri="{9D8B030D-6E8A-4147-A177-3AD203B41FA5}">
                      <a16:colId xmlns="" xmlns:a16="http://schemas.microsoft.com/office/drawing/2014/main" val="2793861189"/>
                    </a:ext>
                  </a:extLst>
                </a:gridCol>
                <a:gridCol w="1170115">
                  <a:extLst>
                    <a:ext uri="{9D8B030D-6E8A-4147-A177-3AD203B41FA5}">
                      <a16:colId xmlns="" xmlns:a16="http://schemas.microsoft.com/office/drawing/2014/main" val="2953178595"/>
                    </a:ext>
                  </a:extLst>
                </a:gridCol>
              </a:tblGrid>
              <a:tr h="563957">
                <a:tc>
                  <a:txBody>
                    <a:bodyPr/>
                    <a:lstStyle/>
                    <a:p>
                      <a:r>
                        <a:rPr lang="en-GB" dirty="0">
                          <a:solidFill>
                            <a:schemeClr val="tx1"/>
                          </a:solidFill>
                        </a:rPr>
                        <a:t>Units</a:t>
                      </a:r>
                    </a:p>
                  </a:txBody>
                  <a:tcPr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noFill/>
                  </a:tcPr>
                </a:tc>
                <a:tc>
                  <a:txBody>
                    <a:bodyPr/>
                    <a:lstStyle/>
                    <a:p>
                      <a:pPr algn="ctr"/>
                      <a:r>
                        <a:rPr lang="en-GB" dirty="0">
                          <a:solidFill>
                            <a:schemeClr val="tx1"/>
                          </a:solidFill>
                        </a:rPr>
                        <a:t>Leave %</a:t>
                      </a:r>
                    </a:p>
                  </a:txBody>
                  <a:tcPr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noFill/>
                  </a:tcPr>
                </a:tc>
                <a:tc>
                  <a:txBody>
                    <a:bodyPr/>
                    <a:lstStyle/>
                    <a:p>
                      <a:pPr algn="ctr"/>
                      <a:r>
                        <a:rPr lang="en-GB" dirty="0">
                          <a:solidFill>
                            <a:schemeClr val="tx1"/>
                          </a:solidFill>
                        </a:rPr>
                        <a:t>Remain %</a:t>
                      </a:r>
                    </a:p>
                  </a:txBody>
                  <a:tcPr anchor="ctr">
                    <a:lnB w="28575"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2904793769"/>
                  </a:ext>
                </a:extLst>
              </a:tr>
              <a:tr h="563957">
                <a:tc>
                  <a:txBody>
                    <a:bodyPr/>
                    <a:lstStyle/>
                    <a:p>
                      <a:r>
                        <a:rPr lang="en-GB" dirty="0"/>
                        <a:t>UK &amp; Gibraltar</a:t>
                      </a:r>
                    </a:p>
                  </a:txBody>
                  <a:tcPr anchor="ctr">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b="1" dirty="0"/>
                        <a:t>51.9</a:t>
                      </a:r>
                    </a:p>
                  </a:txBody>
                  <a:tcPr anchor="ctr">
                    <a:lnL w="2857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solidFill>
                      <a:schemeClr val="tx2">
                        <a:lumMod val="20000"/>
                        <a:lumOff val="80000"/>
                      </a:schemeClr>
                    </a:solidFill>
                  </a:tcPr>
                </a:tc>
                <a:tc>
                  <a:txBody>
                    <a:bodyPr/>
                    <a:lstStyle/>
                    <a:p>
                      <a:pPr algn="ctr"/>
                      <a:r>
                        <a:rPr lang="en-GB" b="0" dirty="0"/>
                        <a:t>48.1</a:t>
                      </a:r>
                    </a:p>
                  </a:txBody>
                  <a:tcPr anchor="ctr">
                    <a:lnL w="9525" cap="flat" cmpd="sng" algn="ctr">
                      <a:noFill/>
                      <a:prstDash val="solid"/>
                      <a:round/>
                      <a:headEnd type="none" w="med" len="med"/>
                      <a:tailEnd type="none" w="med" len="med"/>
                    </a:lnL>
                    <a:lnT w="28575" cap="flat" cmpd="sng" algn="ctr">
                      <a:solidFill>
                        <a:schemeClr val="tx2"/>
                      </a:solidFill>
                      <a:prstDash val="solid"/>
                      <a:round/>
                      <a:headEnd type="none" w="med" len="med"/>
                      <a:tailEnd type="none" w="med" len="med"/>
                    </a:lnT>
                    <a:noFill/>
                  </a:tcPr>
                </a:tc>
                <a:extLst>
                  <a:ext uri="{0D108BD9-81ED-4DB2-BD59-A6C34878D82A}">
                    <a16:rowId xmlns="" xmlns:a16="http://schemas.microsoft.com/office/drawing/2014/main" val="1524182634"/>
                  </a:ext>
                </a:extLst>
              </a:tr>
              <a:tr h="563957">
                <a:tc>
                  <a:txBody>
                    <a:bodyPr/>
                    <a:lstStyle/>
                    <a:p>
                      <a:r>
                        <a:rPr lang="en-GB" dirty="0"/>
                        <a:t>England</a:t>
                      </a:r>
                    </a:p>
                  </a:txBody>
                  <a:tcPr anchor="ctr">
                    <a:lnL w="12700" cmpd="sng">
                      <a:noFill/>
                    </a:lnL>
                    <a:lnR w="285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800" b="1" kern="1200" dirty="0">
                          <a:solidFill>
                            <a:schemeClr val="dk1"/>
                          </a:solidFill>
                          <a:latin typeface="+mn-lt"/>
                          <a:ea typeface="+mn-ea"/>
                          <a:cs typeface="+mn-cs"/>
                        </a:rPr>
                        <a:t>53.4</a:t>
                      </a:r>
                    </a:p>
                  </a:txBody>
                  <a:tcPr anchor="ctr">
                    <a:lnL w="2857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solidFill>
                      <a:schemeClr val="accent2">
                        <a:lumMod val="20000"/>
                        <a:lumOff val="80000"/>
                      </a:schemeClr>
                    </a:solidFill>
                  </a:tcPr>
                </a:tc>
                <a:tc>
                  <a:txBody>
                    <a:bodyPr/>
                    <a:lstStyle/>
                    <a:p>
                      <a:pPr algn="ctr"/>
                      <a:r>
                        <a:rPr lang="en-GB" dirty="0"/>
                        <a:t>46.6</a:t>
                      </a:r>
                    </a:p>
                  </a:txBody>
                  <a:tcPr anchor="ctr">
                    <a:lnL w="9525" cap="flat" cmpd="sng" algn="ctr">
                      <a:noFill/>
                      <a:prstDash val="solid"/>
                      <a:round/>
                      <a:headEnd type="none" w="med" len="med"/>
                      <a:tailEnd type="none" w="med" len="med"/>
                    </a:lnL>
                    <a:noFill/>
                  </a:tcPr>
                </a:tc>
                <a:extLst>
                  <a:ext uri="{0D108BD9-81ED-4DB2-BD59-A6C34878D82A}">
                    <a16:rowId xmlns="" xmlns:a16="http://schemas.microsoft.com/office/drawing/2014/main" val="1894390039"/>
                  </a:ext>
                </a:extLst>
              </a:tr>
              <a:tr h="563957">
                <a:tc>
                  <a:txBody>
                    <a:bodyPr/>
                    <a:lstStyle/>
                    <a:p>
                      <a:r>
                        <a:rPr lang="en-GB" dirty="0"/>
                        <a:t>Wales</a:t>
                      </a:r>
                    </a:p>
                  </a:txBody>
                  <a:tcPr anchor="ctr">
                    <a:lnL w="12700" cmpd="sng">
                      <a:noFill/>
                    </a:lnL>
                    <a:lnR w="285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800" b="1" kern="1200" dirty="0">
                          <a:solidFill>
                            <a:schemeClr val="dk1"/>
                          </a:solidFill>
                          <a:latin typeface="+mn-lt"/>
                          <a:ea typeface="+mn-ea"/>
                          <a:cs typeface="+mn-cs"/>
                        </a:rPr>
                        <a:t>52.5</a:t>
                      </a:r>
                    </a:p>
                  </a:txBody>
                  <a:tcPr anchor="ctr">
                    <a:lnL w="2857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solidFill>
                      <a:schemeClr val="accent2">
                        <a:lumMod val="20000"/>
                        <a:lumOff val="80000"/>
                      </a:schemeClr>
                    </a:solidFill>
                  </a:tcPr>
                </a:tc>
                <a:tc>
                  <a:txBody>
                    <a:bodyPr/>
                    <a:lstStyle/>
                    <a:p>
                      <a:pPr marL="0" algn="ctr" defTabSz="914400" rtl="0" eaLnBrk="1" latinLnBrk="0" hangingPunct="1"/>
                      <a:r>
                        <a:rPr lang="en-GB" sz="1800" kern="1200" dirty="0">
                          <a:solidFill>
                            <a:schemeClr val="dk1"/>
                          </a:solidFill>
                          <a:latin typeface="+mn-lt"/>
                          <a:ea typeface="+mn-ea"/>
                          <a:cs typeface="+mn-cs"/>
                        </a:rPr>
                        <a:t>47.5</a:t>
                      </a:r>
                    </a:p>
                  </a:txBody>
                  <a:tcPr anchor="ctr">
                    <a:lnL w="9525" cap="flat" cmpd="sng" algn="ctr">
                      <a:noFill/>
                      <a:prstDash val="solid"/>
                      <a:round/>
                      <a:headEnd type="none" w="med" len="med"/>
                      <a:tailEnd type="none" w="med" len="med"/>
                    </a:lnL>
                    <a:noFill/>
                  </a:tcPr>
                </a:tc>
                <a:extLst>
                  <a:ext uri="{0D108BD9-81ED-4DB2-BD59-A6C34878D82A}">
                    <a16:rowId xmlns="" xmlns:a16="http://schemas.microsoft.com/office/drawing/2014/main" val="3165995080"/>
                  </a:ext>
                </a:extLst>
              </a:tr>
              <a:tr h="563957">
                <a:tc>
                  <a:txBody>
                    <a:bodyPr/>
                    <a:lstStyle/>
                    <a:p>
                      <a:r>
                        <a:rPr lang="en-GB" dirty="0"/>
                        <a:t>Northern Ireland</a:t>
                      </a:r>
                    </a:p>
                  </a:txBody>
                  <a:tcPr anchor="ctr">
                    <a:lnL w="12700" cmpd="sng">
                      <a:noFill/>
                    </a:lnL>
                    <a:lnR w="285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800" kern="1200" dirty="0">
                          <a:solidFill>
                            <a:schemeClr val="dk1"/>
                          </a:solidFill>
                          <a:latin typeface="+mn-lt"/>
                          <a:ea typeface="+mn-ea"/>
                          <a:cs typeface="+mn-cs"/>
                        </a:rPr>
                        <a:t>44.2</a:t>
                      </a:r>
                    </a:p>
                  </a:txBody>
                  <a:tcPr anchor="ctr">
                    <a:lnL w="2857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noFill/>
                  </a:tcPr>
                </a:tc>
                <a:tc>
                  <a:txBody>
                    <a:bodyPr/>
                    <a:lstStyle/>
                    <a:p>
                      <a:pPr marL="0" algn="ctr" defTabSz="914400" rtl="0" eaLnBrk="1" latinLnBrk="0" hangingPunct="1"/>
                      <a:r>
                        <a:rPr lang="en-GB" sz="1800" b="1" kern="1200" dirty="0">
                          <a:solidFill>
                            <a:schemeClr val="dk1"/>
                          </a:solidFill>
                          <a:latin typeface="+mn-lt"/>
                          <a:ea typeface="+mn-ea"/>
                          <a:cs typeface="+mn-cs"/>
                        </a:rPr>
                        <a:t>55.8</a:t>
                      </a:r>
                    </a:p>
                  </a:txBody>
                  <a:tcPr anchor="ctr">
                    <a:lnL w="9525" cap="flat" cmpd="sng" algn="ctr">
                      <a:noFill/>
                      <a:prstDash val="solid"/>
                      <a:round/>
                      <a:headEnd type="none" w="med" len="med"/>
                      <a:tailEnd type="none" w="med" len="med"/>
                    </a:lnL>
                    <a:solidFill>
                      <a:schemeClr val="accent2">
                        <a:lumMod val="20000"/>
                        <a:lumOff val="80000"/>
                      </a:schemeClr>
                    </a:solidFill>
                  </a:tcPr>
                </a:tc>
                <a:extLst>
                  <a:ext uri="{0D108BD9-81ED-4DB2-BD59-A6C34878D82A}">
                    <a16:rowId xmlns="" xmlns:a16="http://schemas.microsoft.com/office/drawing/2014/main" val="1141984562"/>
                  </a:ext>
                </a:extLst>
              </a:tr>
              <a:tr h="563957">
                <a:tc>
                  <a:txBody>
                    <a:bodyPr/>
                    <a:lstStyle/>
                    <a:p>
                      <a:r>
                        <a:rPr lang="en-GB" dirty="0"/>
                        <a:t>Scotland</a:t>
                      </a:r>
                    </a:p>
                  </a:txBody>
                  <a:tcPr anchor="ctr">
                    <a:lnL w="12700" cmpd="sng">
                      <a:noFill/>
                    </a:lnL>
                    <a:lnR w="285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800" kern="1200" dirty="0">
                          <a:solidFill>
                            <a:schemeClr val="dk1"/>
                          </a:solidFill>
                          <a:latin typeface="+mn-lt"/>
                          <a:ea typeface="+mn-ea"/>
                          <a:cs typeface="+mn-cs"/>
                        </a:rPr>
                        <a:t>38.0</a:t>
                      </a:r>
                    </a:p>
                  </a:txBody>
                  <a:tcPr anchor="ctr">
                    <a:lnL w="2857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noFill/>
                  </a:tcPr>
                </a:tc>
                <a:tc>
                  <a:txBody>
                    <a:bodyPr/>
                    <a:lstStyle/>
                    <a:p>
                      <a:pPr marL="0" algn="ctr" defTabSz="914400" rtl="0" eaLnBrk="1" latinLnBrk="0" hangingPunct="1"/>
                      <a:r>
                        <a:rPr lang="en-GB" sz="1800" b="1" kern="1200" dirty="0">
                          <a:solidFill>
                            <a:schemeClr val="dk1"/>
                          </a:solidFill>
                          <a:latin typeface="+mn-lt"/>
                          <a:ea typeface="+mn-ea"/>
                          <a:cs typeface="+mn-cs"/>
                        </a:rPr>
                        <a:t>62.0</a:t>
                      </a:r>
                    </a:p>
                  </a:txBody>
                  <a:tcPr anchor="ctr">
                    <a:lnL w="9525" cap="flat" cmpd="sng" algn="ctr">
                      <a:noFill/>
                      <a:prstDash val="solid"/>
                      <a:round/>
                      <a:headEnd type="none" w="med" len="med"/>
                      <a:tailEnd type="none" w="med" len="med"/>
                    </a:lnL>
                    <a:solidFill>
                      <a:schemeClr val="accent2">
                        <a:lumMod val="20000"/>
                        <a:lumOff val="80000"/>
                      </a:schemeClr>
                    </a:solidFill>
                  </a:tcPr>
                </a:tc>
                <a:extLst>
                  <a:ext uri="{0D108BD9-81ED-4DB2-BD59-A6C34878D82A}">
                    <a16:rowId xmlns="" xmlns:a16="http://schemas.microsoft.com/office/drawing/2014/main" val="1434812899"/>
                  </a:ext>
                </a:extLst>
              </a:tr>
              <a:tr h="563957">
                <a:tc>
                  <a:txBody>
                    <a:bodyPr/>
                    <a:lstStyle/>
                    <a:p>
                      <a:r>
                        <a:rPr lang="en-GB" dirty="0"/>
                        <a:t>Gibraltar</a:t>
                      </a:r>
                    </a:p>
                  </a:txBody>
                  <a:tcPr anchor="ctr">
                    <a:lnL w="12700" cmpd="sng">
                      <a:noFill/>
                    </a:lnL>
                    <a:lnR w="285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GB" sz="1800" kern="1200" dirty="0">
                          <a:solidFill>
                            <a:schemeClr val="dk1"/>
                          </a:solidFill>
                          <a:latin typeface="+mn-lt"/>
                          <a:ea typeface="+mn-ea"/>
                          <a:cs typeface="+mn-cs"/>
                        </a:rPr>
                        <a:t>4.1</a:t>
                      </a:r>
                    </a:p>
                  </a:txBody>
                  <a:tcPr anchor="ctr">
                    <a:lnL w="2857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noFill/>
                  </a:tcPr>
                </a:tc>
                <a:tc>
                  <a:txBody>
                    <a:bodyPr/>
                    <a:lstStyle/>
                    <a:p>
                      <a:pPr marL="0" algn="ctr" defTabSz="914400" rtl="0" eaLnBrk="1" latinLnBrk="0" hangingPunct="1"/>
                      <a:r>
                        <a:rPr lang="en-GB" sz="1800" b="1" kern="1200" dirty="0">
                          <a:solidFill>
                            <a:schemeClr val="dk1"/>
                          </a:solidFill>
                          <a:latin typeface="+mn-lt"/>
                          <a:ea typeface="+mn-ea"/>
                          <a:cs typeface="+mn-cs"/>
                        </a:rPr>
                        <a:t>95.9</a:t>
                      </a:r>
                    </a:p>
                  </a:txBody>
                  <a:tcPr anchor="ctr">
                    <a:lnL w="9525" cap="flat" cmpd="sng" algn="ctr">
                      <a:noFill/>
                      <a:prstDash val="solid"/>
                      <a:round/>
                      <a:headEnd type="none" w="med" len="med"/>
                      <a:tailEnd type="none" w="med" len="med"/>
                    </a:lnL>
                    <a:solidFill>
                      <a:schemeClr val="accent2">
                        <a:lumMod val="20000"/>
                        <a:lumOff val="80000"/>
                      </a:schemeClr>
                    </a:solidFill>
                  </a:tcPr>
                </a:tc>
                <a:extLst>
                  <a:ext uri="{0D108BD9-81ED-4DB2-BD59-A6C34878D82A}">
                    <a16:rowId xmlns="" xmlns:a16="http://schemas.microsoft.com/office/drawing/2014/main" val="154437240"/>
                  </a:ext>
                </a:extLst>
              </a:tr>
            </a:tbl>
          </a:graphicData>
        </a:graphic>
      </p:graphicFrame>
      <p:sp>
        <p:nvSpPr>
          <p:cNvPr id="4" name="Slide Number Placeholder 3">
            <a:extLst>
              <a:ext uri="{FF2B5EF4-FFF2-40B4-BE49-F238E27FC236}">
                <a16:creationId xmlns="" xmlns:a16="http://schemas.microsoft.com/office/drawing/2014/main" id="{0514D19F-694D-4C92-8F08-663F7C8B24EB}"/>
              </a:ext>
            </a:extLst>
          </p:cNvPr>
          <p:cNvSpPr>
            <a:spLocks noGrp="1"/>
          </p:cNvSpPr>
          <p:nvPr>
            <p:ph type="sldNum" sz="quarter" idx="4"/>
          </p:nvPr>
        </p:nvSpPr>
        <p:spPr/>
        <p:txBody>
          <a:bodyPr/>
          <a:lstStyle/>
          <a:p>
            <a:fld id="{14AA2DE1-5066-4D50-B567-9AF08CBB7BF7}" type="slidenum">
              <a:rPr lang="en-GB" smtClean="0"/>
              <a:pPr/>
              <a:t>27</a:t>
            </a:fld>
            <a:endParaRPr lang="en-GB" dirty="0"/>
          </a:p>
        </p:txBody>
      </p:sp>
    </p:spTree>
    <p:extLst>
      <p:ext uri="{BB962C8B-B14F-4D97-AF65-F5344CB8AC3E}">
        <p14:creationId xmlns:p14="http://schemas.microsoft.com/office/powerpoint/2010/main" val="13843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1150017"/>
            <a:ext cx="673164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UK’s prospective exit from the EU</a:t>
            </a:r>
          </a:p>
        </p:txBody>
      </p:sp>
      <p:sp>
        <p:nvSpPr>
          <p:cNvPr id="4" name="Rectangle 3">
            <a:extLst>
              <a:ext uri="{FF2B5EF4-FFF2-40B4-BE49-F238E27FC236}">
                <a16:creationId xmlns="" xmlns:a16="http://schemas.microsoft.com/office/drawing/2014/main" id="{0F1852CF-7270-4254-BC18-9AFB242D8761}"/>
              </a:ext>
            </a:extLst>
          </p:cNvPr>
          <p:cNvSpPr/>
          <p:nvPr/>
        </p:nvSpPr>
        <p:spPr>
          <a:xfrm>
            <a:off x="487260" y="2174964"/>
            <a:ext cx="9683976" cy="3888244"/>
          </a:xfrm>
          <a:prstGeom prst="rect">
            <a:avLst/>
          </a:prstGeom>
        </p:spPr>
        <p:txBody>
          <a:bodyPr wrap="square">
            <a:spAutoFit/>
          </a:bodyPr>
          <a:lstStyle/>
          <a:p>
            <a:pPr lvl="1" indent="-457200">
              <a:spcBef>
                <a:spcPts val="1000"/>
              </a:spcBef>
              <a:buFont typeface="+mj-lt"/>
              <a:buAutoNum type="arabicPeriod"/>
            </a:pPr>
            <a:r>
              <a:rPr lang="en-GB" sz="2000" dirty="0">
                <a:latin typeface="Segoe UI" panose="020B0502040204020203" pitchFamily="34" charset="0"/>
                <a:ea typeface="Segoe UI" panose="020B0502040204020203" pitchFamily="34" charset="0"/>
                <a:cs typeface="Segoe UI" panose="020B0502040204020203" pitchFamily="34" charset="0"/>
              </a:rPr>
              <a:t>Possible future referendum on reuniting Ireland</a:t>
            </a:r>
          </a:p>
          <a:p>
            <a:pPr lvl="1" indent="-457200">
              <a:spcBef>
                <a:spcPts val="1000"/>
              </a:spcBef>
              <a:buFont typeface="+mj-lt"/>
              <a:buAutoNum type="arabicPeriod"/>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lvl="1" indent="-457200">
              <a:spcBef>
                <a:spcPts val="1000"/>
              </a:spcBef>
              <a:buFont typeface="+mj-lt"/>
              <a:buAutoNum type="arabicPeriod"/>
            </a:pPr>
            <a:r>
              <a:rPr lang="en-GB" sz="2000" dirty="0">
                <a:latin typeface="Segoe UI" panose="020B0502040204020203" pitchFamily="34" charset="0"/>
                <a:ea typeface="Segoe UI" panose="020B0502040204020203" pitchFamily="34" charset="0"/>
                <a:cs typeface="Segoe UI" panose="020B0502040204020203" pitchFamily="34" charset="0"/>
              </a:rPr>
              <a:t>Possible changes to Northern Ireland’s institutions</a:t>
            </a:r>
          </a:p>
          <a:p>
            <a:pPr lvl="1" indent="-457200">
              <a:spcBef>
                <a:spcPts val="1000"/>
              </a:spcBef>
              <a:buFont typeface="+mj-lt"/>
              <a:buAutoNum type="arabicPeriod"/>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lvl="1" indent="-457200">
              <a:spcBef>
                <a:spcPts val="1000"/>
              </a:spcBef>
              <a:buFont typeface="+mj-lt"/>
              <a:buAutoNum type="arabicPeriod"/>
            </a:pPr>
            <a:r>
              <a:rPr lang="en-GB" sz="2000" dirty="0">
                <a:latin typeface="Segoe UI" panose="020B0502040204020203" pitchFamily="34" charset="0"/>
                <a:ea typeface="Segoe UI" panose="020B0502040204020203" pitchFamily="34" charset="0"/>
                <a:cs typeface="Segoe UI" panose="020B0502040204020203" pitchFamily="34" charset="0"/>
              </a:rPr>
              <a:t>Possible changes to Northern Ireland–Republic of Ireland relations</a:t>
            </a:r>
          </a:p>
          <a:p>
            <a:pPr lvl="1" indent="-457200">
              <a:spcBef>
                <a:spcPts val="1000"/>
              </a:spcBef>
              <a:buFont typeface="+mj-lt"/>
              <a:buAutoNum type="arabicPeriod"/>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lvl="1" indent="-457200">
              <a:spcBef>
                <a:spcPts val="1000"/>
              </a:spcBef>
              <a:buFont typeface="+mj-lt"/>
              <a:buAutoNum type="arabicPeriod"/>
            </a:pPr>
            <a:r>
              <a:rPr lang="en-GB" sz="2000" dirty="0">
                <a:latin typeface="Segoe UI" panose="020B0502040204020203" pitchFamily="34" charset="0"/>
                <a:ea typeface="Segoe UI" panose="020B0502040204020203" pitchFamily="34" charset="0"/>
                <a:cs typeface="Segoe UI" panose="020B0502040204020203" pitchFamily="34" charset="0"/>
              </a:rPr>
              <a:t>Possible changes in relations between the Great Britain &amp; Ireland</a:t>
            </a:r>
          </a:p>
          <a:p>
            <a:pPr lvl="1" indent="-457200">
              <a:spcBef>
                <a:spcPts val="1000"/>
              </a:spcBef>
              <a:buFont typeface="+mj-lt"/>
              <a:buAutoNum type="arabicPeriod"/>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lvl="1" indent="-457200">
              <a:spcBef>
                <a:spcPts val="1000"/>
              </a:spcBef>
              <a:buFont typeface="+mj-lt"/>
              <a:buAutoNum type="arabicPeriod"/>
            </a:pPr>
            <a:r>
              <a:rPr lang="en-GB" sz="2000" dirty="0">
                <a:latin typeface="Segoe UI" panose="020B0502040204020203" pitchFamily="34" charset="0"/>
                <a:ea typeface="Segoe UI" panose="020B0502040204020203" pitchFamily="34" charset="0"/>
                <a:cs typeface="Segoe UI" panose="020B0502040204020203" pitchFamily="34" charset="0"/>
              </a:rPr>
              <a:t>Protection of rights in the UK and Ireland</a:t>
            </a: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2"/>
            <a:ext cx="9827992"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Five major constitutional questions flow from the</a:t>
            </a:r>
          </a:p>
        </p:txBody>
      </p:sp>
      <p:sp>
        <p:nvSpPr>
          <p:cNvPr id="2" name="Slide Number Placeholder 1">
            <a:extLst>
              <a:ext uri="{FF2B5EF4-FFF2-40B4-BE49-F238E27FC236}">
                <a16:creationId xmlns="" xmlns:a16="http://schemas.microsoft.com/office/drawing/2014/main" id="{FE595C6B-C973-46CB-B911-42D1A515337A}"/>
              </a:ext>
            </a:extLst>
          </p:cNvPr>
          <p:cNvSpPr>
            <a:spLocks noGrp="1"/>
          </p:cNvSpPr>
          <p:nvPr>
            <p:ph type="sldNum" sz="quarter" idx="4"/>
          </p:nvPr>
        </p:nvSpPr>
        <p:spPr/>
        <p:txBody>
          <a:bodyPr/>
          <a:lstStyle/>
          <a:p>
            <a:fld id="{14AA2DE1-5066-4D50-B567-9AF08CBB7BF7}" type="slidenum">
              <a:rPr lang="en-GB" smtClean="0"/>
              <a:pPr/>
              <a:t>28</a:t>
            </a:fld>
            <a:endParaRPr lang="en-GB" dirty="0"/>
          </a:p>
        </p:txBody>
      </p:sp>
    </p:spTree>
    <p:extLst>
      <p:ext uri="{BB962C8B-B14F-4D97-AF65-F5344CB8AC3E}">
        <p14:creationId xmlns:p14="http://schemas.microsoft.com/office/powerpoint/2010/main" val="139364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FF53EE4-940F-40F8-A431-34D215C6D5C7}"/>
              </a:ext>
            </a:extLst>
          </p:cNvPr>
          <p:cNvSpPr/>
          <p:nvPr/>
        </p:nvSpPr>
        <p:spPr>
          <a:xfrm>
            <a:off x="487260" y="2196455"/>
            <a:ext cx="1933194" cy="1200329"/>
          </a:xfrm>
          <a:prstGeom prst="rect">
            <a:avLst/>
          </a:prstGeom>
        </p:spPr>
        <p:txBody>
          <a:bodyPr wrap="square">
            <a:spAutoFit/>
          </a:bodyPr>
          <a:lstStyle/>
          <a:p>
            <a:pPr algn="r"/>
            <a:r>
              <a:rPr lang="en-GB" b="1" dirty="0">
                <a:latin typeface="Segoe UI" panose="020B0502040204020203" pitchFamily="34" charset="0"/>
                <a:ea typeface="Segoe UI" panose="020B0502040204020203" pitchFamily="34" charset="0"/>
                <a:cs typeface="Segoe UI" panose="020B0502040204020203" pitchFamily="34" charset="0"/>
              </a:rPr>
              <a:t>1998 Belfast/Good Friday Agreement</a:t>
            </a:r>
          </a:p>
        </p:txBody>
      </p:sp>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1171272"/>
            <a:ext cx="4571408" cy="571879"/>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Ireland within the EU?</a:t>
            </a:r>
          </a:p>
        </p:txBody>
      </p:sp>
      <p:sp>
        <p:nvSpPr>
          <p:cNvPr id="4" name="Rectangle 3">
            <a:extLst>
              <a:ext uri="{FF2B5EF4-FFF2-40B4-BE49-F238E27FC236}">
                <a16:creationId xmlns="" xmlns:a16="http://schemas.microsoft.com/office/drawing/2014/main" id="{0F1852CF-7270-4254-BC18-9AFB242D8761}"/>
              </a:ext>
            </a:extLst>
          </p:cNvPr>
          <p:cNvSpPr/>
          <p:nvPr/>
        </p:nvSpPr>
        <p:spPr>
          <a:xfrm>
            <a:off x="487260" y="3776391"/>
            <a:ext cx="9683976" cy="2308324"/>
          </a:xfrm>
          <a:prstGeom prst="rect">
            <a:avLst/>
          </a:prstGeom>
        </p:spPr>
        <p:txBody>
          <a:bodyPr wrap="square">
            <a:spAutoFit/>
          </a:bodyPr>
          <a:lstStyle/>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Given that the UK’s exit from the EU will change matters should there be  a referendum on whether Northern Ireland should remain in the UK or reunite Ireland? And if so, when? </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Arguments in favour? Arguments against?</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Should there be a referendum </a:t>
            </a:r>
          </a:p>
          <a:p>
            <a:pPr marL="800100" lvl="1"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In 2021 (when the UK will effectively leave) </a:t>
            </a:r>
          </a:p>
          <a:p>
            <a:pPr marL="800100" lvl="1" indent="-342900">
              <a:buFont typeface="Arial" panose="020B0604020202020204" pitchFamily="34" charset="0"/>
              <a:buChar char="•"/>
            </a:pPr>
            <a:r>
              <a:rPr lang="en-GB" b="1" dirty="0">
                <a:latin typeface="Segoe UI" panose="020B0502040204020203" pitchFamily="34" charset="0"/>
                <a:ea typeface="Segoe UI" panose="020B0502040204020203" pitchFamily="34" charset="0"/>
                <a:cs typeface="Segoe UI" panose="020B0502040204020203" pitchFamily="34" charset="0"/>
              </a:rPr>
              <a:t>or</a:t>
            </a:r>
            <a:r>
              <a:rPr lang="en-GB" dirty="0">
                <a:latin typeface="Segoe UI" panose="020B0502040204020203" pitchFamily="34" charset="0"/>
                <a:ea typeface="Segoe UI" panose="020B0502040204020203" pitchFamily="34" charset="0"/>
                <a:cs typeface="Segoe UI" panose="020B0502040204020203" pitchFamily="34" charset="0"/>
              </a:rPr>
              <a:t> in 2031 (ten years after)?</a:t>
            </a: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47317"/>
            <a:ext cx="9827992" cy="571879"/>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1. A referendum on staying in the UK v. re-uniting</a:t>
            </a:r>
          </a:p>
        </p:txBody>
      </p:sp>
      <p:cxnSp>
        <p:nvCxnSpPr>
          <p:cNvPr id="6" name="Straight Connector 5">
            <a:extLst>
              <a:ext uri="{FF2B5EF4-FFF2-40B4-BE49-F238E27FC236}">
                <a16:creationId xmlns="" xmlns:a16="http://schemas.microsoft.com/office/drawing/2014/main" id="{0AA8D475-268B-4888-BBBD-E847470539B2}"/>
              </a:ext>
            </a:extLst>
          </p:cNvPr>
          <p:cNvCxnSpPr>
            <a:cxnSpLocks/>
          </p:cNvCxnSpPr>
          <p:nvPr/>
        </p:nvCxnSpPr>
        <p:spPr>
          <a:xfrm>
            <a:off x="2420454" y="2218450"/>
            <a:ext cx="0" cy="1270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9950BD2F-5360-4BA2-BD54-D66CA011C5CE}"/>
              </a:ext>
            </a:extLst>
          </p:cNvPr>
          <p:cNvSpPr/>
          <p:nvPr/>
        </p:nvSpPr>
        <p:spPr>
          <a:xfrm>
            <a:off x="2434795" y="2218450"/>
            <a:ext cx="7704856" cy="923330"/>
          </a:xfrm>
          <a:prstGeom prst="rect">
            <a:avLst/>
          </a:prstGeom>
        </p:spPr>
        <p:txBody>
          <a:bodyPr wrap="square">
            <a:spAutoFit/>
          </a:bodyPr>
          <a:lstStyle/>
          <a:p>
            <a:r>
              <a:rPr lang="en-GB" i="1" dirty="0"/>
              <a:t>“…recognise the legitimacy of whatever choice is freely exercised by a majority of the people of Northern Ireland with regard to its status, whether they prefer to continue to support the Union with Great Britain or a sovereign united Ireland”</a:t>
            </a:r>
          </a:p>
        </p:txBody>
      </p:sp>
      <p:sp>
        <p:nvSpPr>
          <p:cNvPr id="2" name="Slide Number Placeholder 1">
            <a:extLst>
              <a:ext uri="{FF2B5EF4-FFF2-40B4-BE49-F238E27FC236}">
                <a16:creationId xmlns="" xmlns:a16="http://schemas.microsoft.com/office/drawing/2014/main" id="{5BF34864-2C82-460E-B2A8-FAD47ED90949}"/>
              </a:ext>
            </a:extLst>
          </p:cNvPr>
          <p:cNvSpPr>
            <a:spLocks noGrp="1"/>
          </p:cNvSpPr>
          <p:nvPr>
            <p:ph type="sldNum" sz="quarter" idx="4"/>
          </p:nvPr>
        </p:nvSpPr>
        <p:spPr/>
        <p:txBody>
          <a:bodyPr/>
          <a:lstStyle/>
          <a:p>
            <a:fld id="{14AA2DE1-5066-4D50-B567-9AF08CBB7BF7}" type="slidenum">
              <a:rPr lang="en-GB" smtClean="0"/>
              <a:pPr/>
              <a:t>29</a:t>
            </a:fld>
            <a:endParaRPr lang="en-GB" dirty="0"/>
          </a:p>
        </p:txBody>
      </p:sp>
    </p:spTree>
    <p:extLst>
      <p:ext uri="{BB962C8B-B14F-4D97-AF65-F5344CB8AC3E}">
        <p14:creationId xmlns:p14="http://schemas.microsoft.com/office/powerpoint/2010/main" val="331523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3</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378148" y="684286"/>
            <a:ext cx="439248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Professor John Garry</a:t>
            </a:r>
          </a:p>
        </p:txBody>
      </p:sp>
      <p:sp>
        <p:nvSpPr>
          <p:cNvPr id="2" name="TextBox 1">
            <a:extLst>
              <a:ext uri="{FF2B5EF4-FFF2-40B4-BE49-F238E27FC236}">
                <a16:creationId xmlns="" xmlns:a16="http://schemas.microsoft.com/office/drawing/2014/main" id="{97CDDEDE-00A5-4176-A3CC-EFD196C4CC0D}"/>
              </a:ext>
            </a:extLst>
          </p:cNvPr>
          <p:cNvSpPr txBox="1"/>
          <p:nvPr/>
        </p:nvSpPr>
        <p:spPr>
          <a:xfrm>
            <a:off x="378148" y="2196455"/>
            <a:ext cx="9937104" cy="4150743"/>
          </a:xfrm>
          <a:prstGeom prst="rect">
            <a:avLst/>
          </a:prstGeom>
          <a:noFill/>
        </p:spPr>
        <p:txBody>
          <a:bodyPr wrap="square" lIns="72000" tIns="36000" rIns="72000" bIns="36000" rtlCol="0">
            <a:spAutoFit/>
          </a:bodyPr>
          <a:lstStyle/>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Thank you for coming along today!</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Academic research project led by Queen’s University</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Funded by the Economic and Social Research Council</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What are the views and opinions of people in Northern Ireland? </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Aim to discuss issues relating to UK’s decision at the referendum to leave the EU</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Dr Kevin </a:t>
            </a:r>
            <a:r>
              <a:rPr lang="en-GB" sz="2000" dirty="0" err="1">
                <a:solidFill>
                  <a:schemeClr val="bg1"/>
                </a:solidFill>
                <a:latin typeface="Segoe UI" panose="020B0502040204020203" pitchFamily="34" charset="0"/>
                <a:ea typeface="Segoe UI" panose="020B0502040204020203" pitchFamily="34" charset="0"/>
                <a:cs typeface="Segoe UI" panose="020B0502040204020203" pitchFamily="34" charset="0"/>
              </a:rPr>
              <a:t>McNicholl</a:t>
            </a: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2000" i="1" dirty="0">
                <a:solidFill>
                  <a:schemeClr val="bg1"/>
                </a:solidFill>
                <a:latin typeface="Segoe UI" panose="020B0502040204020203" pitchFamily="34" charset="0"/>
                <a:ea typeface="Segoe UI" panose="020B0502040204020203" pitchFamily="34" charset="0"/>
                <a:cs typeface="Segoe UI" panose="020B0502040204020203" pitchFamily="34" charset="0"/>
              </a:rPr>
              <a:t>Northern Ireland, Brexit and Border issues</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Professor Brendan O’Leary: </a:t>
            </a:r>
            <a:r>
              <a:rPr lang="en-GB" sz="2000" i="1" dirty="0">
                <a:solidFill>
                  <a:schemeClr val="bg1"/>
                </a:solidFill>
                <a:latin typeface="Segoe UI" panose="020B0502040204020203" pitchFamily="34" charset="0"/>
                <a:ea typeface="Segoe UI" panose="020B0502040204020203" pitchFamily="34" charset="0"/>
                <a:cs typeface="Segoe UI" panose="020B0502040204020203" pitchFamily="34" charset="0"/>
              </a:rPr>
              <a:t>The Constitutional Implications of the UK’s Vote to Leave the EU</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After each presentation there is discussion around the table</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Hope you find the day interesting and enjoyable!</a:t>
            </a:r>
          </a:p>
          <a:p>
            <a:pPr marL="457200" indent="-457200">
              <a:spcAft>
                <a:spcPts val="600"/>
              </a:spcAft>
              <a:buFont typeface="Arial" panose="020B0604020202020204" pitchFamily="34" charset="0"/>
              <a:buChar char="•"/>
            </a:pP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Over to Kevin…</a:t>
            </a:r>
          </a:p>
        </p:txBody>
      </p:sp>
      <p:sp>
        <p:nvSpPr>
          <p:cNvPr id="5" name="Subtitle 4">
            <a:extLst>
              <a:ext uri="{FF2B5EF4-FFF2-40B4-BE49-F238E27FC236}">
                <a16:creationId xmlns="" xmlns:a16="http://schemas.microsoft.com/office/drawing/2014/main" id="{FF32F4A8-39EA-4708-88D5-7758DB345735}"/>
              </a:ext>
            </a:extLst>
          </p:cNvPr>
          <p:cNvSpPr txBox="1">
            <a:spLocks/>
          </p:cNvSpPr>
          <p:nvPr/>
        </p:nvSpPr>
        <p:spPr>
          <a:xfrm>
            <a:off x="378148" y="1343452"/>
            <a:ext cx="4536504" cy="478968"/>
          </a:xfrm>
          <a:prstGeom prst="rect">
            <a:avLst/>
          </a:prstGeom>
          <a:solidFill>
            <a:schemeClr val="bg1"/>
          </a:solidFill>
        </p:spPr>
        <p:txBody>
          <a:bodyPr/>
          <a:lstStyle>
            <a:lvl1pPr marL="273050" indent="-273050" algn="l" defTabSz="914400" rtl="0" eaLnBrk="1" latinLnBrk="0" hangingPunct="1">
              <a:lnSpc>
                <a:spcPct val="110000"/>
              </a:lnSpc>
              <a:spcBef>
                <a:spcPts val="2400"/>
              </a:spcBef>
              <a:buClr>
                <a:schemeClr val="bg2"/>
              </a:buClr>
              <a:buFont typeface="Wingdings" panose="05000000000000000000" pitchFamily="2" charset="2"/>
              <a:buChar char="§"/>
              <a:defRPr sz="2800" kern="1200">
                <a:solidFill>
                  <a:schemeClr val="tx1"/>
                </a:solidFill>
                <a:latin typeface="Segoe UI Light" panose="020B0502040204020203" pitchFamily="34" charset="0"/>
                <a:ea typeface="+mn-ea"/>
                <a:cs typeface="+mn-cs"/>
              </a:defRPr>
            </a:lvl1pPr>
            <a:lvl2pPr marL="742950" indent="-285750" algn="l" defTabSz="914400" rtl="0" eaLnBrk="1" latinLnBrk="0" hangingPunct="1">
              <a:lnSpc>
                <a:spcPct val="110000"/>
              </a:lnSpc>
              <a:spcBef>
                <a:spcPts val="2400"/>
              </a:spcBef>
              <a:buClr>
                <a:schemeClr val="bg2"/>
              </a:buClr>
              <a:buFont typeface="Geomanist Light" pitchFamily="50"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110000"/>
              </a:lnSpc>
              <a:spcBef>
                <a:spcPts val="2400"/>
              </a:spcBef>
              <a:buClr>
                <a:schemeClr val="bg2"/>
              </a:buClr>
              <a:buFont typeface="Geomanist Light" pitchFamily="50"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110000"/>
              </a:lnSpc>
              <a:spcBef>
                <a:spcPts val="2400"/>
              </a:spcBef>
              <a:buClr>
                <a:schemeClr val="bg2"/>
              </a:buClr>
              <a:buFont typeface="Geomanist Light" pitchFamily="50"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110000"/>
              </a:lnSpc>
              <a:spcBef>
                <a:spcPts val="2400"/>
              </a:spcBef>
              <a:buClr>
                <a:schemeClr val="bg2"/>
              </a:buClr>
              <a:buFont typeface="Geomanist Light" pitchFamily="50"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latin typeface="Segoe UI" panose="020B0502040204020203" pitchFamily="34" charset="0"/>
                <a:ea typeface="Segoe UI" panose="020B0502040204020203" pitchFamily="34" charset="0"/>
                <a:cs typeface="Segoe UI" panose="020B0502040204020203" pitchFamily="34" charset="0"/>
              </a:rPr>
              <a:t>Queens University Belfast</a:t>
            </a:r>
          </a:p>
        </p:txBody>
      </p:sp>
    </p:spTree>
    <p:extLst>
      <p:ext uri="{BB962C8B-B14F-4D97-AF65-F5344CB8AC3E}">
        <p14:creationId xmlns:p14="http://schemas.microsoft.com/office/powerpoint/2010/main" val="4127842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1116335"/>
            <a:ext cx="932393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possible outcome of the UK’s negotiations with</a:t>
            </a:r>
          </a:p>
        </p:txBody>
      </p:sp>
      <p:sp>
        <p:nvSpPr>
          <p:cNvPr id="4" name="Rectangle 3">
            <a:extLst>
              <a:ext uri="{FF2B5EF4-FFF2-40B4-BE49-F238E27FC236}">
                <a16:creationId xmlns="" xmlns:a16="http://schemas.microsoft.com/office/drawing/2014/main" id="{0F1852CF-7270-4254-BC18-9AFB242D8761}"/>
              </a:ext>
            </a:extLst>
          </p:cNvPr>
          <p:cNvSpPr/>
          <p:nvPr/>
        </p:nvSpPr>
        <p:spPr>
          <a:xfrm>
            <a:off x="1612793" y="2740846"/>
            <a:ext cx="8414427" cy="3754874"/>
          </a:xfrm>
          <a:prstGeom prst="rect">
            <a:avLst/>
          </a:prstGeom>
        </p:spPr>
        <p:txBody>
          <a:bodyPr wrap="square">
            <a:spAutoFit/>
          </a:bodyPr>
          <a:lstStyle/>
          <a:p>
            <a:pPr marL="1257300" lvl="2"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A “Hard Exit”,  in which the entire UK leaves both the EU Customs Union and Single Market?</a:t>
            </a:r>
          </a:p>
          <a:p>
            <a:endParaRPr lang="en-GB" dirty="0">
              <a:latin typeface="Segoe UI" panose="020B0502040204020203" pitchFamily="34" charset="0"/>
              <a:ea typeface="Segoe UI" panose="020B0502040204020203" pitchFamily="34" charset="0"/>
              <a:cs typeface="Segoe UI" panose="020B0502040204020203" pitchFamily="34" charset="0"/>
            </a:endParaRPr>
          </a:p>
          <a:p>
            <a:pPr marL="1257300" lvl="2"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A “Soft Exit”,  in which the entire UK stays in both the EU Customs Union and/or Single Market, or one of them?</a:t>
            </a:r>
          </a:p>
          <a:p>
            <a:endParaRPr lang="en-GB" dirty="0">
              <a:latin typeface="Segoe UI" panose="020B0502040204020203" pitchFamily="34" charset="0"/>
              <a:ea typeface="Segoe UI" panose="020B0502040204020203" pitchFamily="34" charset="0"/>
              <a:cs typeface="Segoe UI" panose="020B0502040204020203" pitchFamily="34" charset="0"/>
            </a:endParaRPr>
          </a:p>
          <a:p>
            <a:pPr marL="1257300" lvl="2"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A “Mixed Exit”, in which Great Britain leaves the EU Customs Union and the Single Market, but Northern Ireland stays in both? </a:t>
            </a:r>
          </a:p>
          <a:p>
            <a:pPr marL="1257300" lvl="2"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1257300" lvl="2"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A ”Staged Exit”, in which Great Britain leaves the EU Customs Union and Single Market in 2021, and Northern Ireland leaves both, but at a later date?</a:t>
            </a:r>
          </a:p>
          <a:p>
            <a:endParaRPr lang="en-GB"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2"/>
            <a:ext cx="932393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Is your attitude to a united Ireland linked to the</a:t>
            </a:r>
          </a:p>
        </p:txBody>
      </p:sp>
      <p:sp>
        <p:nvSpPr>
          <p:cNvPr id="6" name="TextBox 5">
            <a:extLst>
              <a:ext uri="{FF2B5EF4-FFF2-40B4-BE49-F238E27FC236}">
                <a16:creationId xmlns="" xmlns:a16="http://schemas.microsoft.com/office/drawing/2014/main" id="{227E1CEC-6753-4525-837F-B4402602C7FB}"/>
              </a:ext>
            </a:extLst>
          </p:cNvPr>
          <p:cNvSpPr txBox="1"/>
          <p:nvPr/>
        </p:nvSpPr>
        <p:spPr>
          <a:xfrm>
            <a:off x="487260" y="1799010"/>
            <a:ext cx="421136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the European Union?</a:t>
            </a:r>
          </a:p>
        </p:txBody>
      </p:sp>
      <p:sp>
        <p:nvSpPr>
          <p:cNvPr id="2" name="Rectangle 1">
            <a:extLst>
              <a:ext uri="{FF2B5EF4-FFF2-40B4-BE49-F238E27FC236}">
                <a16:creationId xmlns="" xmlns:a16="http://schemas.microsoft.com/office/drawing/2014/main" id="{3D5B9046-2649-4965-AFAD-3A039C4CA009}"/>
              </a:ext>
            </a:extLst>
          </p:cNvPr>
          <p:cNvSpPr/>
          <p:nvPr/>
        </p:nvSpPr>
        <p:spPr>
          <a:xfrm>
            <a:off x="666180" y="2747047"/>
            <a:ext cx="1699897" cy="2031325"/>
          </a:xfrm>
          <a:prstGeom prst="rect">
            <a:avLst/>
          </a:prstGeom>
        </p:spPr>
        <p:txBody>
          <a:bodyPr wrap="square">
            <a:spAutoFit/>
          </a:bodyPr>
          <a:lstStyle/>
          <a:p>
            <a:pPr algn="r"/>
            <a:r>
              <a:rPr lang="en-GB" b="1" dirty="0">
                <a:latin typeface="Segoe UI" panose="020B0502040204020203" pitchFamily="34" charset="0"/>
                <a:ea typeface="Segoe UI" panose="020B0502040204020203" pitchFamily="34" charset="0"/>
                <a:cs typeface="Segoe UI" panose="020B0502040204020203" pitchFamily="34" charset="0"/>
              </a:rPr>
              <a:t>Will you be more likely or less likely to favour a re-united Ireland if the outcome is: </a:t>
            </a:r>
          </a:p>
        </p:txBody>
      </p:sp>
      <p:cxnSp>
        <p:nvCxnSpPr>
          <p:cNvPr id="10" name="Straight Connector 9">
            <a:extLst>
              <a:ext uri="{FF2B5EF4-FFF2-40B4-BE49-F238E27FC236}">
                <a16:creationId xmlns="" xmlns:a16="http://schemas.microsoft.com/office/drawing/2014/main" id="{C6960A0E-3E20-4B50-A30D-D61EF2EA9E6A}"/>
              </a:ext>
            </a:extLst>
          </p:cNvPr>
          <p:cNvCxnSpPr>
            <a:cxnSpLocks/>
          </p:cNvCxnSpPr>
          <p:nvPr/>
        </p:nvCxnSpPr>
        <p:spPr>
          <a:xfrm>
            <a:off x="2438085" y="2740846"/>
            <a:ext cx="0" cy="3344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 xmlns:a16="http://schemas.microsoft.com/office/drawing/2014/main" id="{EBC7A333-7E2E-4FC1-AEA7-EB801C17FF4F}"/>
              </a:ext>
            </a:extLst>
          </p:cNvPr>
          <p:cNvSpPr>
            <a:spLocks noGrp="1"/>
          </p:cNvSpPr>
          <p:nvPr>
            <p:ph type="sldNum" sz="quarter" idx="4"/>
          </p:nvPr>
        </p:nvSpPr>
        <p:spPr/>
        <p:txBody>
          <a:bodyPr/>
          <a:lstStyle/>
          <a:p>
            <a:fld id="{14AA2DE1-5066-4D50-B567-9AF08CBB7BF7}" type="slidenum">
              <a:rPr lang="en-GB" smtClean="0"/>
              <a:pPr/>
              <a:t>30</a:t>
            </a:fld>
            <a:endParaRPr lang="en-GB" dirty="0"/>
          </a:p>
        </p:txBody>
      </p:sp>
    </p:spTree>
    <p:extLst>
      <p:ext uri="{BB962C8B-B14F-4D97-AF65-F5344CB8AC3E}">
        <p14:creationId xmlns:p14="http://schemas.microsoft.com/office/powerpoint/2010/main" val="3608377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1150017"/>
            <a:ext cx="903590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Ireland dependent on what it might look like?</a:t>
            </a:r>
          </a:p>
        </p:txBody>
      </p:sp>
      <p:sp>
        <p:nvSpPr>
          <p:cNvPr id="4" name="Rectangle 3">
            <a:extLst>
              <a:ext uri="{FF2B5EF4-FFF2-40B4-BE49-F238E27FC236}">
                <a16:creationId xmlns="" xmlns:a16="http://schemas.microsoft.com/office/drawing/2014/main" id="{0F1852CF-7270-4254-BC18-9AFB242D8761}"/>
              </a:ext>
            </a:extLst>
          </p:cNvPr>
          <p:cNvSpPr/>
          <p:nvPr/>
        </p:nvSpPr>
        <p:spPr>
          <a:xfrm>
            <a:off x="487260" y="2052439"/>
            <a:ext cx="9683976" cy="4247317"/>
          </a:xfrm>
          <a:prstGeom prst="rect">
            <a:avLst/>
          </a:prstGeom>
        </p:spPr>
        <p:txBody>
          <a:bodyPr wrap="square">
            <a:spAutoFit/>
          </a:bodyPr>
          <a:lstStyle/>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If a re-united united Ireland looks like Ireland now, except taking in Northern Ireland…</a:t>
            </a:r>
          </a:p>
          <a:p>
            <a:endParaRPr lang="en-GB"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no provision for a regional government and parliament in Belfast/Stormont</a:t>
            </a:r>
          </a:p>
          <a:p>
            <a:pPr marL="800100" lvl="1"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no provision for obligatory power sharing</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If ‘Northern Ireland’ remains a distinct regional part of a united Ireland…</a:t>
            </a:r>
          </a:p>
          <a:p>
            <a:endParaRPr lang="en-GB"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a regional government and parliament in Belfast/Stormont and with current power sharing arrangements</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If Ireland was re-made as a federation,  based on… </a:t>
            </a:r>
          </a:p>
          <a:p>
            <a:endParaRPr lang="en-GB"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Two units : Northern Ireland and existing Ireland </a:t>
            </a:r>
          </a:p>
          <a:p>
            <a:pPr marL="800100" lvl="1"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The four historic provinces of Ireland: Ulster, Connaught, Munster and Leinster</a:t>
            </a:r>
          </a:p>
          <a:p>
            <a:pPr marL="800100" lvl="1"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A larger number of regions, of which Northern Ireland would be one</a:t>
            </a: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2"/>
            <a:ext cx="889188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To what extent is your attitude to a re-united</a:t>
            </a:r>
          </a:p>
        </p:txBody>
      </p:sp>
      <p:sp>
        <p:nvSpPr>
          <p:cNvPr id="2" name="Slide Number Placeholder 1">
            <a:extLst>
              <a:ext uri="{FF2B5EF4-FFF2-40B4-BE49-F238E27FC236}">
                <a16:creationId xmlns="" xmlns:a16="http://schemas.microsoft.com/office/drawing/2014/main" id="{8431BDF4-934B-43C0-93F6-0F3112EC7B09}"/>
              </a:ext>
            </a:extLst>
          </p:cNvPr>
          <p:cNvSpPr>
            <a:spLocks noGrp="1"/>
          </p:cNvSpPr>
          <p:nvPr>
            <p:ph type="sldNum" sz="quarter" idx="4"/>
          </p:nvPr>
        </p:nvSpPr>
        <p:spPr/>
        <p:txBody>
          <a:bodyPr/>
          <a:lstStyle/>
          <a:p>
            <a:fld id="{14AA2DE1-5066-4D50-B567-9AF08CBB7BF7}" type="slidenum">
              <a:rPr lang="en-GB" smtClean="0"/>
              <a:pPr/>
              <a:t>31</a:t>
            </a:fld>
            <a:endParaRPr lang="en-GB" dirty="0"/>
          </a:p>
        </p:txBody>
      </p:sp>
    </p:spTree>
    <p:extLst>
      <p:ext uri="{BB962C8B-B14F-4D97-AF65-F5344CB8AC3E}">
        <p14:creationId xmlns:p14="http://schemas.microsoft.com/office/powerpoint/2010/main" val="3714365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FF53EE4-940F-40F8-A431-34D215C6D5C7}"/>
              </a:ext>
            </a:extLst>
          </p:cNvPr>
          <p:cNvSpPr/>
          <p:nvPr/>
        </p:nvSpPr>
        <p:spPr>
          <a:xfrm>
            <a:off x="487260" y="1404367"/>
            <a:ext cx="1933194" cy="1200329"/>
          </a:xfrm>
          <a:prstGeom prst="rect">
            <a:avLst/>
          </a:prstGeom>
        </p:spPr>
        <p:txBody>
          <a:bodyPr wrap="square">
            <a:spAutoFit/>
          </a:bodyPr>
          <a:lstStyle/>
          <a:p>
            <a:pPr algn="r"/>
            <a:r>
              <a:rPr lang="en-GB" b="1" dirty="0">
                <a:latin typeface="Segoe UI" panose="020B0502040204020203" pitchFamily="34" charset="0"/>
                <a:ea typeface="Segoe UI" panose="020B0502040204020203" pitchFamily="34" charset="0"/>
                <a:cs typeface="Segoe UI" panose="020B0502040204020203" pitchFamily="34" charset="0"/>
              </a:rPr>
              <a:t>1998 Belfast/Good Friday Agreement</a:t>
            </a:r>
          </a:p>
        </p:txBody>
      </p:sp>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4" name="Rectangle 3">
            <a:extLst>
              <a:ext uri="{FF2B5EF4-FFF2-40B4-BE49-F238E27FC236}">
                <a16:creationId xmlns="" xmlns:a16="http://schemas.microsoft.com/office/drawing/2014/main" id="{0F1852CF-7270-4254-BC18-9AFB242D8761}"/>
              </a:ext>
            </a:extLst>
          </p:cNvPr>
          <p:cNvSpPr/>
          <p:nvPr/>
        </p:nvSpPr>
        <p:spPr>
          <a:xfrm>
            <a:off x="487260" y="3045237"/>
            <a:ext cx="9683976" cy="3139321"/>
          </a:xfrm>
          <a:prstGeom prst="rect">
            <a:avLst/>
          </a:prstGeom>
        </p:spPr>
        <p:txBody>
          <a:bodyPr wrap="square">
            <a:spAutoFit/>
          </a:bodyPr>
          <a:lstStyle/>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Does the UK’s departure from the EU  make a Northern Ireland Executive and Assembly  more/less necessary? </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Does the UK’s departure from the EU  make the formation of an executive more/less difficult?</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Is the UK’s departure from the EU making cross- community relations more/less harmonious?</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If the major parties in Northern Ireland  cannot form an agreed position on the UK’s exit from the EU, should they form an executive together?</a:t>
            </a: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2"/>
            <a:ext cx="752373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2. Institutions within Northern Ireland</a:t>
            </a:r>
          </a:p>
        </p:txBody>
      </p:sp>
      <p:cxnSp>
        <p:nvCxnSpPr>
          <p:cNvPr id="6" name="Straight Connector 5">
            <a:extLst>
              <a:ext uri="{FF2B5EF4-FFF2-40B4-BE49-F238E27FC236}">
                <a16:creationId xmlns="" xmlns:a16="http://schemas.microsoft.com/office/drawing/2014/main" id="{0AA8D475-268B-4888-BBBD-E847470539B2}"/>
              </a:ext>
            </a:extLst>
          </p:cNvPr>
          <p:cNvCxnSpPr>
            <a:cxnSpLocks/>
          </p:cNvCxnSpPr>
          <p:nvPr/>
        </p:nvCxnSpPr>
        <p:spPr>
          <a:xfrm>
            <a:off x="2420454" y="1426362"/>
            <a:ext cx="0" cy="1346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9950BD2F-5360-4BA2-BD54-D66CA011C5CE}"/>
              </a:ext>
            </a:extLst>
          </p:cNvPr>
          <p:cNvSpPr/>
          <p:nvPr/>
        </p:nvSpPr>
        <p:spPr>
          <a:xfrm>
            <a:off x="2538388" y="1426362"/>
            <a:ext cx="7704856" cy="1200329"/>
          </a:xfrm>
          <a:prstGeom prst="rect">
            <a:avLst/>
          </a:prstGeom>
        </p:spPr>
        <p:txBody>
          <a:bodyPr wrap="square">
            <a:spAutoFit/>
          </a:bodyPr>
          <a:lstStyle/>
          <a:p>
            <a:r>
              <a:rPr lang="en-GB" i="1" dirty="0">
                <a:latin typeface="Segoe UI" panose="020B0502040204020203" pitchFamily="34" charset="0"/>
                <a:ea typeface="Segoe UI" panose="020B0502040204020203" pitchFamily="34" charset="0"/>
                <a:cs typeface="Segoe UI" panose="020B0502040204020203" pitchFamily="34" charset="0"/>
              </a:rPr>
              <a:t>“This agreement provides for a democratically elected Assembly in Northern Ireland which is inclusive in its membership, capable of exercising executive and legislative authority, and subject to safeguards to protect the rights and interests of all sides of the community.”</a:t>
            </a:r>
          </a:p>
        </p:txBody>
      </p:sp>
      <p:sp>
        <p:nvSpPr>
          <p:cNvPr id="2" name="Slide Number Placeholder 1">
            <a:extLst>
              <a:ext uri="{FF2B5EF4-FFF2-40B4-BE49-F238E27FC236}">
                <a16:creationId xmlns="" xmlns:a16="http://schemas.microsoft.com/office/drawing/2014/main" id="{33E0120C-20F1-4DE0-B04C-CD88B1D85ADC}"/>
              </a:ext>
            </a:extLst>
          </p:cNvPr>
          <p:cNvSpPr>
            <a:spLocks noGrp="1"/>
          </p:cNvSpPr>
          <p:nvPr>
            <p:ph type="sldNum" sz="quarter" idx="4"/>
          </p:nvPr>
        </p:nvSpPr>
        <p:spPr/>
        <p:txBody>
          <a:bodyPr/>
          <a:lstStyle/>
          <a:p>
            <a:fld id="{14AA2DE1-5066-4D50-B567-9AF08CBB7BF7}" type="slidenum">
              <a:rPr lang="en-GB" smtClean="0"/>
              <a:pPr/>
              <a:t>32</a:t>
            </a:fld>
            <a:endParaRPr lang="en-GB" dirty="0"/>
          </a:p>
        </p:txBody>
      </p:sp>
    </p:spTree>
    <p:extLst>
      <p:ext uri="{BB962C8B-B14F-4D97-AF65-F5344CB8AC3E}">
        <p14:creationId xmlns:p14="http://schemas.microsoft.com/office/powerpoint/2010/main" val="2781886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4" name="Rectangle 3">
            <a:extLst>
              <a:ext uri="{FF2B5EF4-FFF2-40B4-BE49-F238E27FC236}">
                <a16:creationId xmlns="" xmlns:a16="http://schemas.microsoft.com/office/drawing/2014/main" id="{0F1852CF-7270-4254-BC18-9AFB242D8761}"/>
              </a:ext>
            </a:extLst>
          </p:cNvPr>
          <p:cNvSpPr/>
          <p:nvPr/>
        </p:nvSpPr>
        <p:spPr>
          <a:xfrm>
            <a:off x="463222" y="1980431"/>
            <a:ext cx="9683976" cy="4031873"/>
          </a:xfrm>
          <a:prstGeom prst="rect">
            <a:avLst/>
          </a:prstGeom>
        </p:spPr>
        <p:txBody>
          <a:bodyPr wrap="square">
            <a:spAutoFit/>
          </a:bodyPr>
          <a:lstStyle/>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Should we have some name-changes: from First Minister and deputy First Minister to the two First Ministers?</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Should it be made easier to form and maintain the executive?</a:t>
            </a:r>
          </a:p>
          <a:p>
            <a:pPr marL="800100" lvl="1" indent="-342900">
              <a:spcBef>
                <a:spcPts val="1200"/>
              </a:spcBef>
              <a:buFont typeface="Arial" panose="020B0604020202020204" pitchFamily="34" charset="0"/>
              <a:buChar char="•"/>
            </a:pPr>
            <a:r>
              <a:rPr lang="en-GB" i="1" dirty="0">
                <a:latin typeface="Segoe UI" panose="020B0502040204020203" pitchFamily="34" charset="0"/>
                <a:ea typeface="Segoe UI" panose="020B0502040204020203" pitchFamily="34" charset="0"/>
                <a:cs typeface="Segoe UI" panose="020B0502040204020203" pitchFamily="34" charset="0"/>
              </a:rPr>
              <a:t>Example 1: </a:t>
            </a:r>
            <a:r>
              <a:rPr lang="en-GB" dirty="0">
                <a:latin typeface="Segoe UI" panose="020B0502040204020203" pitchFamily="34" charset="0"/>
                <a:ea typeface="Segoe UI" panose="020B0502040204020203" pitchFamily="34" charset="0"/>
                <a:cs typeface="Segoe UI" panose="020B0502040204020203" pitchFamily="34" charset="0"/>
              </a:rPr>
              <a:t>If parties don’t take their chance to choose ministerial positions then the  executive will form without them anyway, thereby pressurizing them to take their positions, but allowing for the possibility of a minority government</a:t>
            </a:r>
          </a:p>
          <a:p>
            <a:pPr marL="800100" lvl="1" indent="-342900">
              <a:spcBef>
                <a:spcPts val="1200"/>
              </a:spcBef>
              <a:buFont typeface="Arial" panose="020B0604020202020204" pitchFamily="34" charset="0"/>
              <a:buChar char="•"/>
            </a:pPr>
            <a:r>
              <a:rPr lang="en-GB" i="1" dirty="0">
                <a:latin typeface="Segoe UI" panose="020B0502040204020203" pitchFamily="34" charset="0"/>
                <a:ea typeface="Segoe UI" panose="020B0502040204020203" pitchFamily="34" charset="0"/>
                <a:cs typeface="Segoe UI" panose="020B0502040204020203" pitchFamily="34" charset="0"/>
              </a:rPr>
              <a:t>Example 2:</a:t>
            </a:r>
            <a:r>
              <a:rPr lang="en-GB" dirty="0">
                <a:latin typeface="Segoe UI" panose="020B0502040204020203" pitchFamily="34" charset="0"/>
                <a:ea typeface="Segoe UI" panose="020B0502040204020203" pitchFamily="34" charset="0"/>
                <a:cs typeface="Segoe UI" panose="020B0502040204020203" pitchFamily="34" charset="0"/>
              </a:rPr>
              <a:t> Should there be a rule requiring that the executive be supported by sixty per cent of the MLAs in the Assembly in order to form, but once elected it would stay in office until the next elections?</a:t>
            </a:r>
          </a:p>
          <a:p>
            <a:pPr marL="800100" lvl="1" indent="-342900">
              <a:spcBef>
                <a:spcPts val="1200"/>
              </a:spcBef>
              <a:buFont typeface="Arial" panose="020B0604020202020204" pitchFamily="34" charset="0"/>
              <a:buChar char="•"/>
            </a:pPr>
            <a:r>
              <a:rPr lang="en-GB" i="1" dirty="0">
                <a:latin typeface="Segoe UI" panose="020B0502040204020203" pitchFamily="34" charset="0"/>
                <a:ea typeface="Segoe UI" panose="020B0502040204020203" pitchFamily="34" charset="0"/>
                <a:cs typeface="Segoe UI" panose="020B0502040204020203" pitchFamily="34" charset="0"/>
              </a:rPr>
              <a:t>Example 3: </a:t>
            </a:r>
            <a:r>
              <a:rPr lang="en-GB" dirty="0">
                <a:latin typeface="Segoe UI" panose="020B0502040204020203" pitchFamily="34" charset="0"/>
                <a:ea typeface="Segoe UI" panose="020B0502040204020203" pitchFamily="34" charset="0"/>
                <a:cs typeface="Segoe UI" panose="020B0502040204020203" pitchFamily="34" charset="0"/>
              </a:rPr>
              <a:t>Should there only be a ‘snap election’ if both the FM &amp; DFM agree? </a:t>
            </a:r>
          </a:p>
          <a:p>
            <a:pPr marL="800100" lvl="1" indent="-342900">
              <a:spcBef>
                <a:spcPts val="1200"/>
              </a:spcBef>
              <a:buFont typeface="Arial" panose="020B0604020202020204" pitchFamily="34" charset="0"/>
              <a:buChar char="•"/>
            </a:pPr>
            <a:r>
              <a:rPr lang="en-GB" i="1" dirty="0">
                <a:latin typeface="Segoe UI" panose="020B0502040204020203" pitchFamily="34" charset="0"/>
                <a:ea typeface="Segoe UI" panose="020B0502040204020203" pitchFamily="34" charset="0"/>
                <a:cs typeface="Segoe UI" panose="020B0502040204020203" pitchFamily="34" charset="0"/>
              </a:rPr>
              <a:t>Example 4: </a:t>
            </a:r>
            <a:r>
              <a:rPr lang="en-GB" dirty="0">
                <a:latin typeface="Segoe UI" panose="020B0502040204020203" pitchFamily="34" charset="0"/>
                <a:ea typeface="Segoe UI" panose="020B0502040204020203" pitchFamily="34" charset="0"/>
                <a:cs typeface="Segoe UI" panose="020B0502040204020203" pitchFamily="34" charset="0"/>
              </a:rPr>
              <a:t>Should “doing the </a:t>
            </a:r>
            <a:r>
              <a:rPr lang="en-GB" dirty="0" err="1">
                <a:latin typeface="Segoe UI" panose="020B0502040204020203" pitchFamily="34" charset="0"/>
                <a:ea typeface="Segoe UI" panose="020B0502040204020203" pitchFamily="34" charset="0"/>
                <a:cs typeface="Segoe UI" panose="020B0502040204020203" pitchFamily="34" charset="0"/>
              </a:rPr>
              <a:t>hokey</a:t>
            </a:r>
            <a:r>
              <a:rPr lang="en-GB" dirty="0">
                <a:latin typeface="Segoe UI" panose="020B0502040204020203" pitchFamily="34" charset="0"/>
                <a:ea typeface="Segoe UI" panose="020B0502040204020203" pitchFamily="34" charset="0"/>
                <a:cs typeface="Segoe UI" panose="020B0502040204020203" pitchFamily="34" charset="0"/>
              </a:rPr>
              <a:t>-pokey” be outlawed? </a:t>
            </a: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1"/>
            <a:ext cx="824381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Is it time to consider some changes to the</a:t>
            </a:r>
          </a:p>
        </p:txBody>
      </p:sp>
      <p:sp>
        <p:nvSpPr>
          <p:cNvPr id="8" name="TextBox 7">
            <a:extLst>
              <a:ext uri="{FF2B5EF4-FFF2-40B4-BE49-F238E27FC236}">
                <a16:creationId xmlns="" xmlns:a16="http://schemas.microsoft.com/office/drawing/2014/main" id="{C435EAC4-3428-4AAF-912B-DD9AEA63D06C}"/>
              </a:ext>
            </a:extLst>
          </p:cNvPr>
          <p:cNvSpPr txBox="1"/>
          <p:nvPr/>
        </p:nvSpPr>
        <p:spPr>
          <a:xfrm>
            <a:off x="487260" y="1116334"/>
            <a:ext cx="815790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Workings of the Executive and Assembly?</a:t>
            </a:r>
          </a:p>
        </p:txBody>
      </p:sp>
      <p:sp>
        <p:nvSpPr>
          <p:cNvPr id="2" name="Slide Number Placeholder 1">
            <a:extLst>
              <a:ext uri="{FF2B5EF4-FFF2-40B4-BE49-F238E27FC236}">
                <a16:creationId xmlns="" xmlns:a16="http://schemas.microsoft.com/office/drawing/2014/main" id="{DDD89FA5-AF71-44F6-9B71-BCD1A02C4D8F}"/>
              </a:ext>
            </a:extLst>
          </p:cNvPr>
          <p:cNvSpPr>
            <a:spLocks noGrp="1"/>
          </p:cNvSpPr>
          <p:nvPr>
            <p:ph type="sldNum" sz="quarter" idx="4"/>
          </p:nvPr>
        </p:nvSpPr>
        <p:spPr/>
        <p:txBody>
          <a:bodyPr/>
          <a:lstStyle/>
          <a:p>
            <a:fld id="{14AA2DE1-5066-4D50-B567-9AF08CBB7BF7}" type="slidenum">
              <a:rPr lang="en-GB" smtClean="0"/>
              <a:pPr/>
              <a:t>33</a:t>
            </a:fld>
            <a:endParaRPr lang="en-GB" dirty="0"/>
          </a:p>
        </p:txBody>
      </p:sp>
    </p:spTree>
    <p:extLst>
      <p:ext uri="{BB962C8B-B14F-4D97-AF65-F5344CB8AC3E}">
        <p14:creationId xmlns:p14="http://schemas.microsoft.com/office/powerpoint/2010/main" val="2561947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34</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487260" y="1692399"/>
            <a:ext cx="493144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3. North-South relations</a:t>
            </a:r>
          </a:p>
        </p:txBody>
      </p:sp>
      <p:sp>
        <p:nvSpPr>
          <p:cNvPr id="6" name="Rectangle 5">
            <a:extLst>
              <a:ext uri="{FF2B5EF4-FFF2-40B4-BE49-F238E27FC236}">
                <a16:creationId xmlns="" xmlns:a16="http://schemas.microsoft.com/office/drawing/2014/main" id="{BBC69A6E-0FD7-4D85-A3B1-F4A60B63AAE7}"/>
              </a:ext>
            </a:extLst>
          </p:cNvPr>
          <p:cNvSpPr/>
          <p:nvPr/>
        </p:nvSpPr>
        <p:spPr>
          <a:xfrm>
            <a:off x="487260" y="3182572"/>
            <a:ext cx="1933194" cy="1323439"/>
          </a:xfrm>
          <a:prstGeom prst="rect">
            <a:avLst/>
          </a:prstGeom>
        </p:spPr>
        <p:txBody>
          <a:bodyPr wrap="square">
            <a:spAutoFit/>
          </a:bodyPr>
          <a:lstStyle/>
          <a:p>
            <a:pPr algn="r"/>
            <a:r>
              <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1998 Belfast/Good Friday Agreement</a:t>
            </a:r>
          </a:p>
        </p:txBody>
      </p:sp>
      <p:cxnSp>
        <p:nvCxnSpPr>
          <p:cNvPr id="8" name="Straight Connector 7">
            <a:extLst>
              <a:ext uri="{FF2B5EF4-FFF2-40B4-BE49-F238E27FC236}">
                <a16:creationId xmlns="" xmlns:a16="http://schemas.microsoft.com/office/drawing/2014/main" id="{B7A7E90B-894C-4811-B3C4-C52653B28681}"/>
              </a:ext>
            </a:extLst>
          </p:cNvPr>
          <p:cNvCxnSpPr>
            <a:cxnSpLocks/>
          </p:cNvCxnSpPr>
          <p:nvPr/>
        </p:nvCxnSpPr>
        <p:spPr>
          <a:xfrm>
            <a:off x="2420454" y="3204567"/>
            <a:ext cx="0" cy="19389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B06415ED-B0B7-4D33-A2F5-F3ACB476AFFD}"/>
              </a:ext>
            </a:extLst>
          </p:cNvPr>
          <p:cNvSpPr/>
          <p:nvPr/>
        </p:nvSpPr>
        <p:spPr>
          <a:xfrm>
            <a:off x="2538388" y="3204567"/>
            <a:ext cx="7704856" cy="1938992"/>
          </a:xfrm>
          <a:prstGeom prst="rect">
            <a:avLst/>
          </a:prstGeom>
        </p:spPr>
        <p:txBody>
          <a:bodyPr wrap="square">
            <a:spAutoFit/>
          </a:bodyPr>
          <a:lstStyle/>
          <a:p>
            <a:r>
              <a:rPr lang="en-GB" sz="2000" i="1" dirty="0">
                <a:solidFill>
                  <a:schemeClr val="bg1"/>
                </a:solidFill>
              </a:rPr>
              <a:t>“…a </a:t>
            </a:r>
            <a:r>
              <a:rPr lang="en-GB" sz="2000" i="1" u="sng" dirty="0">
                <a:solidFill>
                  <a:schemeClr val="bg1"/>
                </a:solidFill>
              </a:rPr>
              <a:t>North/South Ministerial Council </a:t>
            </a:r>
            <a:r>
              <a:rPr lang="en-GB" sz="2000" i="1" dirty="0">
                <a:solidFill>
                  <a:schemeClr val="bg1"/>
                </a:solidFill>
              </a:rPr>
              <a:t>to be established to bring together those with executive responsibilities in Northern Ireland and the Irish Government, to develop consultation, co-operation and action within the island of Ireland - including through implementation on an all-island and cross-border basis - on matters of mutual interest within the competence of the Administrations, North and South.”</a:t>
            </a:r>
          </a:p>
        </p:txBody>
      </p:sp>
    </p:spTree>
    <p:extLst>
      <p:ext uri="{BB962C8B-B14F-4D97-AF65-F5344CB8AC3E}">
        <p14:creationId xmlns:p14="http://schemas.microsoft.com/office/powerpoint/2010/main" val="3014913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4" name="Rectangle 3">
            <a:extLst>
              <a:ext uri="{FF2B5EF4-FFF2-40B4-BE49-F238E27FC236}">
                <a16:creationId xmlns="" xmlns:a16="http://schemas.microsoft.com/office/drawing/2014/main" id="{0F1852CF-7270-4254-BC18-9AFB242D8761}"/>
              </a:ext>
            </a:extLst>
          </p:cNvPr>
          <p:cNvSpPr/>
          <p:nvPr/>
        </p:nvSpPr>
        <p:spPr>
          <a:xfrm>
            <a:off x="463222" y="2331087"/>
            <a:ext cx="3875366" cy="3939540"/>
          </a:xfrm>
          <a:prstGeom prst="rect">
            <a:avLst/>
          </a:prstGeom>
        </p:spPr>
        <p:txBody>
          <a:bodyPr wrap="square">
            <a:spAutoFit/>
          </a:bodyPr>
          <a:lstStyle/>
          <a:p>
            <a:r>
              <a:rPr lang="en-GB" sz="2000" dirty="0">
                <a:latin typeface="Segoe UI" panose="020B0502040204020203" pitchFamily="34" charset="0"/>
                <a:ea typeface="Segoe UI" panose="020B0502040204020203" pitchFamily="34" charset="0"/>
                <a:cs typeface="Segoe UI" panose="020B0502040204020203" pitchFamily="34" charset="0"/>
              </a:rPr>
              <a:t>Should the powers of the North-South Ministerial Council be increased because cross-border political management will now be more demanding? </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dirty="0">
                <a:latin typeface="Segoe UI" panose="020B0502040204020203" pitchFamily="34" charset="0"/>
                <a:ea typeface="Segoe UI" panose="020B0502040204020203" pitchFamily="34" charset="0"/>
                <a:cs typeface="Segoe UI" panose="020B0502040204020203" pitchFamily="34" charset="0"/>
              </a:rPr>
              <a:t>If the Assembly and the Executive do not function in the North, should London and Dublin ministers run the North-South Ministerial Council?                     </a:t>
            </a:r>
            <a:endParaRPr lang="en-GB" sz="2000" b="1" i="1" dirty="0">
              <a:latin typeface="Segoe UI" panose="020B0502040204020203" pitchFamily="34" charset="0"/>
              <a:ea typeface="Segoe UI" panose="020B0502040204020203" pitchFamily="34" charset="0"/>
              <a:cs typeface="Segoe UI" panose="020B0502040204020203" pitchFamily="34" charset="0"/>
            </a:endParaRPr>
          </a:p>
          <a:p>
            <a:pPr marL="800100" lvl="1" indent="-342900">
              <a:spcBef>
                <a:spcPts val="1200"/>
              </a:spcBef>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1"/>
            <a:ext cx="723570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Possible changes to the North-South</a:t>
            </a:r>
          </a:p>
        </p:txBody>
      </p:sp>
      <p:sp>
        <p:nvSpPr>
          <p:cNvPr id="8" name="TextBox 7">
            <a:extLst>
              <a:ext uri="{FF2B5EF4-FFF2-40B4-BE49-F238E27FC236}">
                <a16:creationId xmlns="" xmlns:a16="http://schemas.microsoft.com/office/drawing/2014/main" id="{C435EAC4-3428-4AAF-912B-DD9AEA63D06C}"/>
              </a:ext>
            </a:extLst>
          </p:cNvPr>
          <p:cNvSpPr txBox="1"/>
          <p:nvPr/>
        </p:nvSpPr>
        <p:spPr>
          <a:xfrm>
            <a:off x="487260" y="1116335"/>
            <a:ext cx="399534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ministerial council?</a:t>
            </a:r>
          </a:p>
        </p:txBody>
      </p:sp>
      <p:pic>
        <p:nvPicPr>
          <p:cNvPr id="6" name="Picture 4" descr="Martin mcGuinness, Enda Kenny, Arlene Foster and Charlie Flanagan">
            <a:extLst>
              <a:ext uri="{FF2B5EF4-FFF2-40B4-BE49-F238E27FC236}">
                <a16:creationId xmlns="" xmlns:a16="http://schemas.microsoft.com/office/drawing/2014/main" id="{F6C1EAE7-C923-4DB8-8C48-D594E7D0F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652" y="2556495"/>
            <a:ext cx="5027302" cy="29813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EE6B0486-4C82-4EFA-9CCE-44D643585B03}"/>
              </a:ext>
            </a:extLst>
          </p:cNvPr>
          <p:cNvSpPr/>
          <p:nvPr/>
        </p:nvSpPr>
        <p:spPr>
          <a:xfrm>
            <a:off x="4822608" y="5680716"/>
            <a:ext cx="5119346" cy="1015663"/>
          </a:xfrm>
          <a:prstGeom prst="rect">
            <a:avLst/>
          </a:prstGeom>
        </p:spPr>
        <p:txBody>
          <a:bodyPr wrap="square">
            <a:spAutoFit/>
          </a:bodyPr>
          <a:lstStyle/>
          <a:p>
            <a:pPr fontAlgn="base"/>
            <a:r>
              <a:rPr lang="en-GB" sz="2000" i="1" dirty="0">
                <a:solidFill>
                  <a:srgbClr val="1E1E1E"/>
                </a:solidFill>
                <a:latin typeface="Segoe UI" panose="020B0502040204020203" pitchFamily="34" charset="0"/>
                <a:ea typeface="Segoe UI" panose="020B0502040204020203" pitchFamily="34" charset="0"/>
                <a:cs typeface="Segoe UI" panose="020B0502040204020203" pitchFamily="34" charset="0"/>
              </a:rPr>
              <a:t>“North South Ministerial Council: Brexit dominates cross-border talks” </a:t>
            </a:r>
          </a:p>
          <a:p>
            <a:pPr fontAlgn="base"/>
            <a:r>
              <a:rPr lang="en-GB" sz="2000" b="1" dirty="0">
                <a:solidFill>
                  <a:srgbClr val="1E1E1E"/>
                </a:solidFill>
                <a:latin typeface="Segoe UI" panose="020B0502040204020203" pitchFamily="34" charset="0"/>
                <a:ea typeface="Segoe UI" panose="020B0502040204020203" pitchFamily="34" charset="0"/>
                <a:cs typeface="Segoe UI" panose="020B0502040204020203" pitchFamily="34" charset="0"/>
              </a:rPr>
              <a:t>BBC 2016</a:t>
            </a:r>
            <a:endParaRPr lang="en-GB" sz="2000" b="1" dirty="0">
              <a:solidFill>
                <a:srgbClr val="1E1E1E"/>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 xmlns:a16="http://schemas.microsoft.com/office/drawing/2014/main" id="{9B23F1A9-1C51-45C0-B6FE-B04975327765}"/>
              </a:ext>
            </a:extLst>
          </p:cNvPr>
          <p:cNvSpPr>
            <a:spLocks noGrp="1"/>
          </p:cNvSpPr>
          <p:nvPr>
            <p:ph type="sldNum" sz="quarter" idx="4"/>
          </p:nvPr>
        </p:nvSpPr>
        <p:spPr/>
        <p:txBody>
          <a:bodyPr/>
          <a:lstStyle/>
          <a:p>
            <a:fld id="{14AA2DE1-5066-4D50-B567-9AF08CBB7BF7}" type="slidenum">
              <a:rPr lang="en-GB" smtClean="0"/>
              <a:pPr/>
              <a:t>35</a:t>
            </a:fld>
            <a:endParaRPr lang="en-GB" dirty="0"/>
          </a:p>
        </p:txBody>
      </p:sp>
    </p:spTree>
    <p:extLst>
      <p:ext uri="{BB962C8B-B14F-4D97-AF65-F5344CB8AC3E}">
        <p14:creationId xmlns:p14="http://schemas.microsoft.com/office/powerpoint/2010/main" val="579197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FF53EE4-940F-40F8-A431-34D215C6D5C7}"/>
              </a:ext>
            </a:extLst>
          </p:cNvPr>
          <p:cNvSpPr/>
          <p:nvPr/>
        </p:nvSpPr>
        <p:spPr>
          <a:xfrm>
            <a:off x="487260" y="2066086"/>
            <a:ext cx="1933194" cy="1323439"/>
          </a:xfrm>
          <a:prstGeom prst="rect">
            <a:avLst/>
          </a:prstGeom>
        </p:spPr>
        <p:txBody>
          <a:bodyPr wrap="square">
            <a:spAutoFit/>
          </a:bodyPr>
          <a:lstStyle/>
          <a:p>
            <a:pPr algn="r"/>
            <a:r>
              <a:rPr lang="en-GB" sz="2000" b="1" dirty="0">
                <a:latin typeface="Segoe UI" panose="020B0502040204020203" pitchFamily="34" charset="0"/>
                <a:ea typeface="Segoe UI" panose="020B0502040204020203" pitchFamily="34" charset="0"/>
                <a:cs typeface="Segoe UI" panose="020B0502040204020203" pitchFamily="34" charset="0"/>
              </a:rPr>
              <a:t>1998 Belfast/Good Friday Agreement</a:t>
            </a:r>
          </a:p>
        </p:txBody>
      </p:sp>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4" name="Rectangle 3">
            <a:extLst>
              <a:ext uri="{FF2B5EF4-FFF2-40B4-BE49-F238E27FC236}">
                <a16:creationId xmlns="" xmlns:a16="http://schemas.microsoft.com/office/drawing/2014/main" id="{0F1852CF-7270-4254-BC18-9AFB242D8761}"/>
              </a:ext>
            </a:extLst>
          </p:cNvPr>
          <p:cNvSpPr/>
          <p:nvPr/>
        </p:nvSpPr>
        <p:spPr>
          <a:xfrm>
            <a:off x="504712" y="3964259"/>
            <a:ext cx="4913996" cy="2246769"/>
          </a:xfrm>
          <a:prstGeom prst="rect">
            <a:avLst/>
          </a:prstGeom>
        </p:spPr>
        <p:txBody>
          <a:bodyPr wrap="square">
            <a:spAutoFit/>
          </a:bodyPr>
          <a:lstStyle/>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Representatives from 8 governments:</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t>The two sovereigns: UK &amp; Ireland</a:t>
            </a:r>
          </a:p>
          <a:p>
            <a:endParaRPr lang="en-GB" sz="2000" dirty="0"/>
          </a:p>
          <a:p>
            <a:pPr marL="342900" indent="-342900">
              <a:buFont typeface="Arial" panose="020B0604020202020204" pitchFamily="34" charset="0"/>
              <a:buChar char="•"/>
            </a:pPr>
            <a:r>
              <a:rPr lang="en-GB" sz="2000" dirty="0"/>
              <a:t>Scotland, Northern Ireland &amp; Wales</a:t>
            </a:r>
          </a:p>
          <a:p>
            <a:endParaRPr lang="en-GB" sz="2000" dirty="0"/>
          </a:p>
          <a:p>
            <a:pPr marL="342900" indent="-342900">
              <a:buFont typeface="Arial" panose="020B0604020202020204" pitchFamily="34" charset="0"/>
              <a:buChar char="•"/>
            </a:pPr>
            <a:r>
              <a:rPr lang="en-GB" sz="2000" dirty="0"/>
              <a:t>Isle of Man, Jersey and Guernsey</a:t>
            </a:r>
            <a:endParaRPr lang="en-GB" sz="20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2"/>
            <a:ext cx="8387832"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4. East-West relations between Ireland and </a:t>
            </a:r>
          </a:p>
        </p:txBody>
      </p:sp>
      <p:cxnSp>
        <p:nvCxnSpPr>
          <p:cNvPr id="6" name="Straight Connector 5">
            <a:extLst>
              <a:ext uri="{FF2B5EF4-FFF2-40B4-BE49-F238E27FC236}">
                <a16:creationId xmlns="" xmlns:a16="http://schemas.microsoft.com/office/drawing/2014/main" id="{0AA8D475-268B-4888-BBBD-E847470539B2}"/>
              </a:ext>
            </a:extLst>
          </p:cNvPr>
          <p:cNvCxnSpPr>
            <a:cxnSpLocks/>
          </p:cNvCxnSpPr>
          <p:nvPr/>
        </p:nvCxnSpPr>
        <p:spPr>
          <a:xfrm>
            <a:off x="2420454" y="2088081"/>
            <a:ext cx="0" cy="1301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9950BD2F-5360-4BA2-BD54-D66CA011C5CE}"/>
              </a:ext>
            </a:extLst>
          </p:cNvPr>
          <p:cNvSpPr/>
          <p:nvPr/>
        </p:nvSpPr>
        <p:spPr>
          <a:xfrm>
            <a:off x="2538388" y="2088081"/>
            <a:ext cx="7704856" cy="1323439"/>
          </a:xfrm>
          <a:prstGeom prst="rect">
            <a:avLst/>
          </a:prstGeom>
        </p:spPr>
        <p:txBody>
          <a:bodyPr wrap="square">
            <a:spAutoFit/>
          </a:bodyPr>
          <a:lstStyle/>
          <a:p>
            <a:r>
              <a:rPr lang="en-GB" sz="2000" i="1" dirty="0"/>
              <a:t>“A British-Irish Council (BIC) will be established under a new British Irish Agreement to promote the harmonious and mutually beneficial development of the totality of relationships among the peoples of these islands.”</a:t>
            </a:r>
          </a:p>
        </p:txBody>
      </p:sp>
      <p:sp>
        <p:nvSpPr>
          <p:cNvPr id="9" name="TextBox 8">
            <a:extLst>
              <a:ext uri="{FF2B5EF4-FFF2-40B4-BE49-F238E27FC236}">
                <a16:creationId xmlns="" xmlns:a16="http://schemas.microsoft.com/office/drawing/2014/main" id="{651268A8-AA71-4A41-91E4-AA4D85EC9EEC}"/>
              </a:ext>
            </a:extLst>
          </p:cNvPr>
          <p:cNvSpPr txBox="1"/>
          <p:nvPr/>
        </p:nvSpPr>
        <p:spPr>
          <a:xfrm>
            <a:off x="487260" y="1122031"/>
            <a:ext cx="2699200"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Great Britain</a:t>
            </a:r>
          </a:p>
        </p:txBody>
      </p:sp>
      <p:pic>
        <p:nvPicPr>
          <p:cNvPr id="11" name="Picture 4" descr="https://www.britishirishcouncil.org/sites/default/files/styles/large/public/images/27626383692_2b90d1cdd4_k_0.jpg?itok=KC-OycO4">
            <a:extLst>
              <a:ext uri="{FF2B5EF4-FFF2-40B4-BE49-F238E27FC236}">
                <a16:creationId xmlns="" xmlns:a16="http://schemas.microsoft.com/office/drawing/2014/main" id="{DBFEEE5E-5F16-4A45-988F-1AF36418E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464" y="3636615"/>
            <a:ext cx="4688637" cy="290205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 xmlns:a16="http://schemas.microsoft.com/office/drawing/2014/main" id="{22D8E2F8-24CC-4D53-B40D-B64F657215CE}"/>
              </a:ext>
            </a:extLst>
          </p:cNvPr>
          <p:cNvSpPr/>
          <p:nvPr/>
        </p:nvSpPr>
        <p:spPr>
          <a:xfrm>
            <a:off x="9235132" y="6563713"/>
            <a:ext cx="921392" cy="307777"/>
          </a:xfrm>
          <a:prstGeom prst="rect">
            <a:avLst/>
          </a:prstGeom>
        </p:spPr>
        <p:txBody>
          <a:bodyPr wrap="square">
            <a:spAutoFit/>
          </a:bodyPr>
          <a:lstStyle/>
          <a:p>
            <a:pPr algn="r"/>
            <a:r>
              <a:rPr lang="en-GB" sz="1400" dirty="0">
                <a:latin typeface="Segoe UI" panose="020B0502040204020203" pitchFamily="34" charset="0"/>
                <a:ea typeface="Segoe UI" panose="020B0502040204020203" pitchFamily="34" charset="0"/>
                <a:cs typeface="Segoe UI" panose="020B0502040204020203" pitchFamily="34" charset="0"/>
              </a:rPr>
              <a:t>2016</a:t>
            </a:r>
          </a:p>
        </p:txBody>
      </p:sp>
      <p:sp>
        <p:nvSpPr>
          <p:cNvPr id="2" name="Slide Number Placeholder 1">
            <a:extLst>
              <a:ext uri="{FF2B5EF4-FFF2-40B4-BE49-F238E27FC236}">
                <a16:creationId xmlns="" xmlns:a16="http://schemas.microsoft.com/office/drawing/2014/main" id="{8BF4A6D2-7586-4447-9801-1E987F339C29}"/>
              </a:ext>
            </a:extLst>
          </p:cNvPr>
          <p:cNvSpPr>
            <a:spLocks noGrp="1"/>
          </p:cNvSpPr>
          <p:nvPr>
            <p:ph type="sldNum" sz="quarter" idx="4"/>
          </p:nvPr>
        </p:nvSpPr>
        <p:spPr/>
        <p:txBody>
          <a:bodyPr/>
          <a:lstStyle/>
          <a:p>
            <a:fld id="{14AA2DE1-5066-4D50-B567-9AF08CBB7BF7}" type="slidenum">
              <a:rPr lang="en-GB" smtClean="0"/>
              <a:pPr/>
              <a:t>36</a:t>
            </a:fld>
            <a:endParaRPr lang="en-GB" dirty="0"/>
          </a:p>
        </p:txBody>
      </p:sp>
    </p:spTree>
    <p:extLst>
      <p:ext uri="{BB962C8B-B14F-4D97-AF65-F5344CB8AC3E}">
        <p14:creationId xmlns:p14="http://schemas.microsoft.com/office/powerpoint/2010/main" val="4105949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4" name="Rectangle 3">
            <a:extLst>
              <a:ext uri="{FF2B5EF4-FFF2-40B4-BE49-F238E27FC236}">
                <a16:creationId xmlns="" xmlns:a16="http://schemas.microsoft.com/office/drawing/2014/main" id="{0F1852CF-7270-4254-BC18-9AFB242D8761}"/>
              </a:ext>
            </a:extLst>
          </p:cNvPr>
          <p:cNvSpPr/>
          <p:nvPr/>
        </p:nvSpPr>
        <p:spPr>
          <a:xfrm>
            <a:off x="491363" y="2371243"/>
            <a:ext cx="9450500" cy="3785652"/>
          </a:xfrm>
          <a:prstGeom prst="rect">
            <a:avLst/>
          </a:prstGeom>
        </p:spPr>
        <p:txBody>
          <a:bodyPr wrap="square">
            <a:spAutoFit/>
          </a:bodyPr>
          <a:lstStyle/>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Should the British Irish Council have any  role in determining changes to: </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the common travel area</a:t>
            </a:r>
          </a:p>
          <a:p>
            <a:pPr marL="800100" lvl="1"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movement of goods, services, and capital?</a:t>
            </a:r>
          </a:p>
          <a:p>
            <a:pPr marL="800100" lvl="1" indent="-34290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Will  the UK’s departure from the EU negatively/positively impact upon the relationships among peoples of these islands?</a:t>
            </a:r>
          </a:p>
          <a:p>
            <a:pPr marL="342900" indent="-34290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Does a ‘hard exit’ by the UK from the EU make Scotland’s possible departure from Great Britain more likely, and, if so, would that be good or bad for Northern Ireland? </a:t>
            </a:r>
          </a:p>
          <a:p>
            <a:pPr marL="342900" indent="-34290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2"/>
            <a:ext cx="795578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East-West relations between Ireland and </a:t>
            </a:r>
          </a:p>
        </p:txBody>
      </p:sp>
      <p:sp>
        <p:nvSpPr>
          <p:cNvPr id="9" name="TextBox 8">
            <a:extLst>
              <a:ext uri="{FF2B5EF4-FFF2-40B4-BE49-F238E27FC236}">
                <a16:creationId xmlns="" xmlns:a16="http://schemas.microsoft.com/office/drawing/2014/main" id="{651268A8-AA71-4A41-91E4-AA4D85EC9EEC}"/>
              </a:ext>
            </a:extLst>
          </p:cNvPr>
          <p:cNvSpPr txBox="1"/>
          <p:nvPr/>
        </p:nvSpPr>
        <p:spPr>
          <a:xfrm>
            <a:off x="487260" y="1122030"/>
            <a:ext cx="313124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Great Britain…</a:t>
            </a:r>
          </a:p>
        </p:txBody>
      </p:sp>
      <p:sp>
        <p:nvSpPr>
          <p:cNvPr id="2" name="Slide Number Placeholder 1">
            <a:extLst>
              <a:ext uri="{FF2B5EF4-FFF2-40B4-BE49-F238E27FC236}">
                <a16:creationId xmlns="" xmlns:a16="http://schemas.microsoft.com/office/drawing/2014/main" id="{267959FE-5C74-43C3-A0B9-6156CCD27CC1}"/>
              </a:ext>
            </a:extLst>
          </p:cNvPr>
          <p:cNvSpPr>
            <a:spLocks noGrp="1"/>
          </p:cNvSpPr>
          <p:nvPr>
            <p:ph type="sldNum" sz="quarter" idx="4"/>
          </p:nvPr>
        </p:nvSpPr>
        <p:spPr/>
        <p:txBody>
          <a:bodyPr/>
          <a:lstStyle/>
          <a:p>
            <a:fld id="{14AA2DE1-5066-4D50-B567-9AF08CBB7BF7}" type="slidenum">
              <a:rPr lang="en-GB" smtClean="0"/>
              <a:pPr/>
              <a:t>37</a:t>
            </a:fld>
            <a:endParaRPr lang="en-GB" dirty="0"/>
          </a:p>
        </p:txBody>
      </p:sp>
    </p:spTree>
    <p:extLst>
      <p:ext uri="{BB962C8B-B14F-4D97-AF65-F5344CB8AC3E}">
        <p14:creationId xmlns:p14="http://schemas.microsoft.com/office/powerpoint/2010/main" val="1153246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FF53EE4-940F-40F8-A431-34D215C6D5C7}"/>
              </a:ext>
            </a:extLst>
          </p:cNvPr>
          <p:cNvSpPr/>
          <p:nvPr/>
        </p:nvSpPr>
        <p:spPr>
          <a:xfrm>
            <a:off x="487260" y="1377072"/>
            <a:ext cx="1933194" cy="1200329"/>
          </a:xfrm>
          <a:prstGeom prst="rect">
            <a:avLst/>
          </a:prstGeom>
        </p:spPr>
        <p:txBody>
          <a:bodyPr wrap="square">
            <a:spAutoFit/>
          </a:bodyPr>
          <a:lstStyle/>
          <a:p>
            <a:pPr algn="r"/>
            <a:r>
              <a:rPr lang="en-GB" b="1" dirty="0">
                <a:latin typeface="Segoe UI" panose="020B0502040204020203" pitchFamily="34" charset="0"/>
                <a:ea typeface="Segoe UI" panose="020B0502040204020203" pitchFamily="34" charset="0"/>
                <a:cs typeface="Segoe UI" panose="020B0502040204020203" pitchFamily="34" charset="0"/>
              </a:rPr>
              <a:t>1998 Belfast/Good Friday Agreement</a:t>
            </a:r>
          </a:p>
        </p:txBody>
      </p:sp>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4" name="Rectangle 3">
            <a:extLst>
              <a:ext uri="{FF2B5EF4-FFF2-40B4-BE49-F238E27FC236}">
                <a16:creationId xmlns="" xmlns:a16="http://schemas.microsoft.com/office/drawing/2014/main" id="{0F1852CF-7270-4254-BC18-9AFB242D8761}"/>
              </a:ext>
            </a:extLst>
          </p:cNvPr>
          <p:cNvSpPr/>
          <p:nvPr/>
        </p:nvSpPr>
        <p:spPr>
          <a:xfrm>
            <a:off x="487260" y="2844527"/>
            <a:ext cx="9763075" cy="3970318"/>
          </a:xfrm>
          <a:prstGeom prst="rect">
            <a:avLst/>
          </a:prstGeom>
        </p:spPr>
        <p:txBody>
          <a:bodyPr wrap="square">
            <a:spAutoFit/>
          </a:bodyPr>
          <a:lstStyle/>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Should Northern Ireland remain under the jurisdiction of the Court of Justice of the European Union as regards anti-discrimination law and employment rights? </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In leaving the EU, should  the UK government pledge to remain within the jurisdiction of the European Court of Human Rights and Freedoms regarding Northern Ireland (as currently under the Belfast/GFA Agreement? </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Even though the UK is leaving the EU should the UK and Irish governments pledge to maintain equivalent standards or human rights, minority rights, and religious freedoms in both parts of Ireland? </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Should Irish citizens in Northern Ireland retain the right to vote for Members of the European Parliament?</a:t>
            </a:r>
          </a:p>
          <a:p>
            <a:pPr marL="342900" indent="-34290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 xmlns:a16="http://schemas.microsoft.com/office/drawing/2014/main" id="{FC430F50-F9D7-40EB-8226-B463B43F47F8}"/>
              </a:ext>
            </a:extLst>
          </p:cNvPr>
          <p:cNvSpPr txBox="1"/>
          <p:nvPr/>
        </p:nvSpPr>
        <p:spPr>
          <a:xfrm>
            <a:off x="487260" y="426062"/>
            <a:ext cx="529148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5. The protection of rights</a:t>
            </a:r>
          </a:p>
        </p:txBody>
      </p:sp>
      <p:cxnSp>
        <p:nvCxnSpPr>
          <p:cNvPr id="6" name="Straight Connector 5">
            <a:extLst>
              <a:ext uri="{FF2B5EF4-FFF2-40B4-BE49-F238E27FC236}">
                <a16:creationId xmlns="" xmlns:a16="http://schemas.microsoft.com/office/drawing/2014/main" id="{0AA8D475-268B-4888-BBBD-E847470539B2}"/>
              </a:ext>
            </a:extLst>
          </p:cNvPr>
          <p:cNvCxnSpPr>
            <a:cxnSpLocks/>
          </p:cNvCxnSpPr>
          <p:nvPr/>
        </p:nvCxnSpPr>
        <p:spPr>
          <a:xfrm>
            <a:off x="2420454" y="1399067"/>
            <a:ext cx="0" cy="1301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9950BD2F-5360-4BA2-BD54-D66CA011C5CE}"/>
              </a:ext>
            </a:extLst>
          </p:cNvPr>
          <p:cNvSpPr/>
          <p:nvPr/>
        </p:nvSpPr>
        <p:spPr>
          <a:xfrm>
            <a:off x="2453941" y="1379958"/>
            <a:ext cx="7272808" cy="923330"/>
          </a:xfrm>
          <a:prstGeom prst="rect">
            <a:avLst/>
          </a:prstGeom>
        </p:spPr>
        <p:txBody>
          <a:bodyPr wrap="square">
            <a:spAutoFit/>
          </a:bodyPr>
          <a:lstStyle/>
          <a:p>
            <a:r>
              <a:rPr lang="en-GB" i="1" dirty="0"/>
              <a:t>“The parties affirm their commitment to the mutual respect, the civil rights and the religious liberties of everyone in the community.”</a:t>
            </a:r>
          </a:p>
          <a:p>
            <a:endParaRPr lang="en-GB" i="1" dirty="0"/>
          </a:p>
        </p:txBody>
      </p:sp>
      <p:sp>
        <p:nvSpPr>
          <p:cNvPr id="2" name="Slide Number Placeholder 1">
            <a:extLst>
              <a:ext uri="{FF2B5EF4-FFF2-40B4-BE49-F238E27FC236}">
                <a16:creationId xmlns="" xmlns:a16="http://schemas.microsoft.com/office/drawing/2014/main" id="{E14E0168-5A55-4C43-BBA3-C4596FD0C3E3}"/>
              </a:ext>
            </a:extLst>
          </p:cNvPr>
          <p:cNvSpPr>
            <a:spLocks noGrp="1"/>
          </p:cNvSpPr>
          <p:nvPr>
            <p:ph type="sldNum" sz="quarter" idx="4"/>
          </p:nvPr>
        </p:nvSpPr>
        <p:spPr/>
        <p:txBody>
          <a:bodyPr/>
          <a:lstStyle/>
          <a:p>
            <a:fld id="{14AA2DE1-5066-4D50-B567-9AF08CBB7BF7}" type="slidenum">
              <a:rPr lang="en-GB" smtClean="0"/>
              <a:pPr/>
              <a:t>38</a:t>
            </a:fld>
            <a:endParaRPr lang="en-GB" dirty="0"/>
          </a:p>
        </p:txBody>
      </p:sp>
    </p:spTree>
    <p:extLst>
      <p:ext uri="{BB962C8B-B14F-4D97-AF65-F5344CB8AC3E}">
        <p14:creationId xmlns:p14="http://schemas.microsoft.com/office/powerpoint/2010/main" val="1510002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39</a:t>
            </a:fld>
            <a:endParaRPr lang="en-GB" dirty="0"/>
          </a:p>
        </p:txBody>
      </p:sp>
      <p:sp>
        <p:nvSpPr>
          <p:cNvPr id="4" name="TextBox 3">
            <a:extLst>
              <a:ext uri="{FF2B5EF4-FFF2-40B4-BE49-F238E27FC236}">
                <a16:creationId xmlns="" xmlns:a16="http://schemas.microsoft.com/office/drawing/2014/main" id="{34310DCD-F992-4302-933A-A0E39B5D017E}"/>
              </a:ext>
            </a:extLst>
          </p:cNvPr>
          <p:cNvSpPr txBox="1"/>
          <p:nvPr/>
        </p:nvSpPr>
        <p:spPr>
          <a:xfrm>
            <a:off x="468118" y="2988543"/>
            <a:ext cx="3563296"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Group Discussion</a:t>
            </a:r>
          </a:p>
        </p:txBody>
      </p:sp>
    </p:spTree>
    <p:extLst>
      <p:ext uri="{BB962C8B-B14F-4D97-AF65-F5344CB8AC3E}">
        <p14:creationId xmlns:p14="http://schemas.microsoft.com/office/powerpoint/2010/main" val="140856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522165" y="3728947"/>
            <a:ext cx="5040560" cy="565146"/>
          </a:xfrm>
          <a:prstGeom prst="rect">
            <a:avLst/>
          </a:prstGeom>
          <a:solidFill>
            <a:schemeClr val="tx1"/>
          </a:solidFill>
        </p:spPr>
        <p:txBody>
          <a:bodyPr wrap="square" lIns="72000" tIns="36000" rIns="72000" bIns="36000" rtlCol="0" anchor="ctr">
            <a:spAutoFit/>
          </a:bodyPr>
          <a:lstStyle>
            <a:lvl1pPr algn="l" defTabSz="914400" rtl="0" eaLnBrk="1" latinLnBrk="0" hangingPunct="1">
              <a:spcBef>
                <a:spcPct val="0"/>
              </a:spcBef>
              <a:buNone/>
              <a:defRPr lang="en-GB" sz="4400" b="1" kern="1200">
                <a:solidFill>
                  <a:schemeClr val="bg1"/>
                </a:solidFill>
                <a:latin typeface="Segoe UI" panose="020B0502040204020203" pitchFamily="34" charset="0"/>
                <a:ea typeface="+mn-ea"/>
                <a:cs typeface="+mn-cs"/>
              </a:defRPr>
            </a:lvl1pPr>
          </a:lstStyle>
          <a:p>
            <a:r>
              <a:rPr lang="en-GB" sz="3200" dirty="0"/>
              <a:t>Northern Ireland, Brexit</a:t>
            </a:r>
          </a:p>
        </p:txBody>
      </p:sp>
      <p:sp>
        <p:nvSpPr>
          <p:cNvPr id="3" name="Title 1">
            <a:extLst>
              <a:ext uri="{FF2B5EF4-FFF2-40B4-BE49-F238E27FC236}">
                <a16:creationId xmlns="" xmlns:a16="http://schemas.microsoft.com/office/drawing/2014/main" id="{299B3407-9946-421F-81FE-45D4D895D726}"/>
              </a:ext>
            </a:extLst>
          </p:cNvPr>
          <p:cNvSpPr txBox="1">
            <a:spLocks/>
          </p:cNvSpPr>
          <p:nvPr/>
        </p:nvSpPr>
        <p:spPr bwMode="gray">
          <a:xfrm>
            <a:off x="522163" y="4367613"/>
            <a:ext cx="3672409" cy="565146"/>
          </a:xfrm>
          <a:prstGeom prst="rect">
            <a:avLst/>
          </a:prstGeom>
          <a:solidFill>
            <a:schemeClr val="tx1"/>
          </a:solidFill>
        </p:spPr>
        <p:txBody>
          <a:bodyPr wrap="square" lIns="72000" tIns="36000" rIns="72000" bIns="36000" rtlCol="0" anchor="ctr">
            <a:spAutoFit/>
          </a:bodyPr>
          <a:lstStyle>
            <a:lvl1pPr algn="l" defTabSz="914400" rtl="0" eaLnBrk="1" latinLnBrk="0" hangingPunct="1">
              <a:spcBef>
                <a:spcPct val="0"/>
              </a:spcBef>
              <a:buNone/>
              <a:defRPr lang="en-GB" sz="4400" b="1" kern="1200">
                <a:solidFill>
                  <a:schemeClr val="bg1"/>
                </a:solidFill>
                <a:latin typeface="Segoe UI" panose="020B0502040204020203" pitchFamily="34" charset="0"/>
                <a:ea typeface="+mn-ea"/>
                <a:cs typeface="+mn-cs"/>
              </a:defRPr>
            </a:lvl1pPr>
          </a:lstStyle>
          <a:p>
            <a:r>
              <a:rPr lang="en-GB" sz="3200" dirty="0"/>
              <a:t>and border issues</a:t>
            </a:r>
          </a:p>
        </p:txBody>
      </p:sp>
      <p:sp>
        <p:nvSpPr>
          <p:cNvPr id="4" name="Subtitle 4">
            <a:extLst>
              <a:ext uri="{FF2B5EF4-FFF2-40B4-BE49-F238E27FC236}">
                <a16:creationId xmlns="" xmlns:a16="http://schemas.microsoft.com/office/drawing/2014/main" id="{5CA72DA2-E027-4DB3-9815-EEE7D4A2B409}"/>
              </a:ext>
            </a:extLst>
          </p:cNvPr>
          <p:cNvSpPr>
            <a:spLocks noGrp="1"/>
          </p:cNvSpPr>
          <p:nvPr>
            <p:ph type="subTitle" idx="1"/>
          </p:nvPr>
        </p:nvSpPr>
        <p:spPr>
          <a:xfrm>
            <a:off x="528727" y="5061722"/>
            <a:ext cx="2506822" cy="447101"/>
          </a:xfrm>
          <a:solidFill>
            <a:schemeClr val="bg1"/>
          </a:solidFill>
        </p:spPr>
        <p:txBody>
          <a:bodyPr/>
          <a:lstStyle/>
          <a:p>
            <a:r>
              <a:rPr lang="en-GB" dirty="0">
                <a:solidFill>
                  <a:schemeClr val="tx1"/>
                </a:solidFill>
              </a:rPr>
              <a:t>Kevin McNicholl</a:t>
            </a:r>
          </a:p>
        </p:txBody>
      </p:sp>
    </p:spTree>
    <p:extLst>
      <p:ext uri="{BB962C8B-B14F-4D97-AF65-F5344CB8AC3E}">
        <p14:creationId xmlns:p14="http://schemas.microsoft.com/office/powerpoint/2010/main" val="3845002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522165" y="3728947"/>
            <a:ext cx="2448271" cy="565146"/>
          </a:xfrm>
          <a:prstGeom prst="rect">
            <a:avLst/>
          </a:prstGeom>
          <a:solidFill>
            <a:schemeClr val="tx1"/>
          </a:solidFill>
        </p:spPr>
        <p:txBody>
          <a:bodyPr wrap="square" lIns="72000" tIns="36000" rIns="72000" bIns="36000" rtlCol="0" anchor="ctr">
            <a:spAutoFit/>
          </a:bodyPr>
          <a:lstStyle>
            <a:lvl1pPr algn="l" defTabSz="914400" rtl="0" eaLnBrk="1" latinLnBrk="0" hangingPunct="1">
              <a:spcBef>
                <a:spcPct val="0"/>
              </a:spcBef>
              <a:buNone/>
              <a:defRPr lang="en-GB" sz="4400" b="1" kern="1200">
                <a:solidFill>
                  <a:schemeClr val="bg1"/>
                </a:solidFill>
                <a:latin typeface="Segoe UI" panose="020B0502040204020203" pitchFamily="34" charset="0"/>
                <a:ea typeface="+mn-ea"/>
                <a:cs typeface="+mn-cs"/>
              </a:defRPr>
            </a:lvl1pPr>
          </a:lstStyle>
          <a:p>
            <a:r>
              <a:rPr lang="en-GB" sz="3200" dirty="0"/>
              <a:t>Live Polling</a:t>
            </a:r>
          </a:p>
        </p:txBody>
      </p:sp>
    </p:spTree>
    <p:extLst>
      <p:ext uri="{BB962C8B-B14F-4D97-AF65-F5344CB8AC3E}">
        <p14:creationId xmlns:p14="http://schemas.microsoft.com/office/powerpoint/2010/main" val="353123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62373"/>
            <a:ext cx="543550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How the live polling works</a:t>
            </a:r>
          </a:p>
        </p:txBody>
      </p:sp>
      <p:sp>
        <p:nvSpPr>
          <p:cNvPr id="2" name="TextBox 1"/>
          <p:cNvSpPr txBox="1"/>
          <p:nvPr/>
        </p:nvSpPr>
        <p:spPr>
          <a:xfrm>
            <a:off x="487260" y="1677948"/>
            <a:ext cx="8599697" cy="395492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2000" dirty="0">
                <a:latin typeface="Segoe UI" panose="020B0502040204020203" pitchFamily="34" charset="0"/>
                <a:ea typeface="Segoe UI" panose="020B0502040204020203" pitchFamily="34" charset="0"/>
                <a:cs typeface="Segoe UI" panose="020B0502040204020203" pitchFamily="34" charset="0"/>
              </a:rPr>
              <a:t>Access our </a:t>
            </a:r>
            <a:r>
              <a:rPr lang="en-GB" sz="2000" dirty="0" err="1">
                <a:latin typeface="Segoe UI" panose="020B0502040204020203" pitchFamily="34" charset="0"/>
                <a:ea typeface="Segoe UI" panose="020B0502040204020203" pitchFamily="34" charset="0"/>
                <a:cs typeface="Segoe UI" panose="020B0502040204020203" pitchFamily="34" charset="0"/>
              </a:rPr>
              <a:t>Meetoo</a:t>
            </a:r>
            <a:r>
              <a:rPr lang="en-GB" sz="2000" dirty="0">
                <a:latin typeface="Segoe UI" panose="020B0502040204020203" pitchFamily="34" charset="0"/>
                <a:ea typeface="Segoe UI" panose="020B0502040204020203" pitchFamily="34" charset="0"/>
                <a:cs typeface="Segoe UI" panose="020B0502040204020203" pitchFamily="34" charset="0"/>
              </a:rPr>
              <a:t> polling software in one of two ways:</a:t>
            </a:r>
          </a:p>
          <a:p>
            <a:pPr>
              <a:lnSpc>
                <a:spcPct val="110000"/>
              </a:lnSpc>
              <a:spcBef>
                <a:spcPts val="2400"/>
              </a:spcBef>
              <a:buClr>
                <a:schemeClr val="bg2"/>
              </a:buCl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a:lnSpc>
                <a:spcPct val="110000"/>
              </a:lnSpc>
              <a:spcBef>
                <a:spcPts val="2400"/>
              </a:spcBef>
              <a:buClr>
                <a:schemeClr val="bg2"/>
              </a:buClr>
            </a:pPr>
            <a:r>
              <a:rPr lang="en-GB" sz="2000" dirty="0">
                <a:latin typeface="Segoe UI" panose="020B0502040204020203" pitchFamily="34" charset="0"/>
                <a:ea typeface="Segoe UI" panose="020B0502040204020203" pitchFamily="34" charset="0"/>
                <a:cs typeface="Segoe UI" panose="020B0502040204020203" pitchFamily="34" charset="0"/>
              </a:rPr>
              <a:t>Download the             app on your phone or tablet</a:t>
            </a:r>
          </a:p>
          <a:p>
            <a:pPr>
              <a:lnSpc>
                <a:spcPct val="110000"/>
              </a:lnSpc>
              <a:spcBef>
                <a:spcPts val="2400"/>
              </a:spcBef>
              <a:buClr>
                <a:schemeClr val="bg2"/>
              </a:buClr>
            </a:pPr>
            <a:r>
              <a:rPr lang="en-GB" sz="2000" b="1" dirty="0">
                <a:latin typeface="Segoe UI" panose="020B0502040204020203" pitchFamily="34" charset="0"/>
                <a:ea typeface="Segoe UI" panose="020B0502040204020203" pitchFamily="34" charset="0"/>
                <a:cs typeface="Segoe UI" panose="020B0502040204020203" pitchFamily="34" charset="0"/>
              </a:rPr>
              <a:t>OR</a:t>
            </a:r>
          </a:p>
          <a:p>
            <a:pPr>
              <a:lnSpc>
                <a:spcPct val="110000"/>
              </a:lnSpc>
              <a:spcBef>
                <a:spcPts val="2400"/>
              </a:spcBef>
              <a:buClr>
                <a:schemeClr val="bg2"/>
              </a:buClr>
            </a:pPr>
            <a:r>
              <a:rPr lang="en-GB" sz="2000" dirty="0">
                <a:latin typeface="Segoe UI" panose="020B0502040204020203" pitchFamily="34" charset="0"/>
                <a:ea typeface="Segoe UI" panose="020B0502040204020203" pitchFamily="34" charset="0"/>
                <a:cs typeface="Segoe UI" panose="020B0502040204020203" pitchFamily="34" charset="0"/>
              </a:rPr>
              <a:t>Use the following link through your phone/tablet’s browser </a:t>
            </a:r>
            <a:r>
              <a:rPr lang="en-GB" sz="2000" dirty="0">
                <a:latin typeface="Segoe UI" panose="020B0502040204020203" pitchFamily="34" charset="0"/>
                <a:ea typeface="Segoe UI" panose="020B0502040204020203" pitchFamily="34" charset="0"/>
                <a:cs typeface="Segoe UI" panose="020B0502040204020203" pitchFamily="34" charset="0"/>
                <a:hlinkClick r:id="rId3"/>
              </a:rPr>
              <a:t>https://web.meetoo.io/</a:t>
            </a:r>
            <a:endParaRPr lang="en-GB" sz="2000" dirty="0">
              <a:latin typeface="Segoe UI" panose="020B0502040204020203" pitchFamily="34" charset="0"/>
              <a:ea typeface="Segoe UI" panose="020B0502040204020203" pitchFamily="34" charset="0"/>
              <a:cs typeface="Segoe UI" panose="020B0502040204020203" pitchFamily="34" charset="0"/>
            </a:endParaRPr>
          </a:p>
          <a:p>
            <a:pPr>
              <a:lnSpc>
                <a:spcPct val="110000"/>
              </a:lnSpc>
              <a:spcBef>
                <a:spcPts val="2400"/>
              </a:spcBef>
              <a:buClr>
                <a:schemeClr val="bg2"/>
              </a:buClr>
            </a:pPr>
            <a:r>
              <a:rPr lang="en-GB" sz="2000" dirty="0">
                <a:latin typeface="Segoe UI" panose="020B0502040204020203" pitchFamily="34" charset="0"/>
                <a:ea typeface="Segoe UI" panose="020B0502040204020203" pitchFamily="34" charset="0"/>
                <a:cs typeface="Segoe UI" panose="020B0502040204020203" pitchFamily="34" charset="0"/>
              </a:rPr>
              <a:t>Enter the Meeting ID: </a:t>
            </a:r>
            <a:r>
              <a:rPr lang="en-GB" sz="2000" b="1" dirty="0">
                <a:latin typeface="Segoe UI" panose="020B0502040204020203" pitchFamily="34" charset="0"/>
                <a:ea typeface="Segoe UI" panose="020B0502040204020203" pitchFamily="34" charset="0"/>
                <a:cs typeface="Segoe UI" panose="020B0502040204020203" pitchFamily="34" charset="0"/>
              </a:rPr>
              <a:t>130-000-480</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4448" y="2476511"/>
            <a:ext cx="887996" cy="944080"/>
          </a:xfrm>
          <a:prstGeom prst="rect">
            <a:avLst/>
          </a:prstGeom>
        </p:spPr>
      </p:pic>
      <p:sp>
        <p:nvSpPr>
          <p:cNvPr id="4" name="Slide Number Placeholder 3">
            <a:extLst>
              <a:ext uri="{FF2B5EF4-FFF2-40B4-BE49-F238E27FC236}">
                <a16:creationId xmlns="" xmlns:a16="http://schemas.microsoft.com/office/drawing/2014/main" id="{251168DD-B015-437D-8AE1-E8E3F15C3CE5}"/>
              </a:ext>
            </a:extLst>
          </p:cNvPr>
          <p:cNvSpPr>
            <a:spLocks noGrp="1"/>
          </p:cNvSpPr>
          <p:nvPr>
            <p:ph type="sldNum" sz="quarter" idx="4"/>
          </p:nvPr>
        </p:nvSpPr>
        <p:spPr/>
        <p:txBody>
          <a:bodyPr/>
          <a:lstStyle/>
          <a:p>
            <a:fld id="{14AA2DE1-5066-4D50-B567-9AF08CBB7BF7}" type="slidenum">
              <a:rPr lang="en-GB" smtClean="0"/>
              <a:pPr/>
              <a:t>41</a:t>
            </a:fld>
            <a:endParaRPr lang="en-GB" dirty="0"/>
          </a:p>
        </p:txBody>
      </p:sp>
    </p:spTree>
    <p:extLst>
      <p:ext uri="{BB962C8B-B14F-4D97-AF65-F5344CB8AC3E}">
        <p14:creationId xmlns:p14="http://schemas.microsoft.com/office/powerpoint/2010/main" val="2500760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9E4D20D-7F56-46D1-9A38-43C280E2D93D}"/>
              </a:ext>
            </a:extLst>
          </p:cNvPr>
          <p:cNvSpPr>
            <a:spLocks noGrp="1"/>
          </p:cNvSpPr>
          <p:nvPr>
            <p:ph type="title"/>
          </p:nvPr>
        </p:nvSpPr>
        <p:spPr>
          <a:xfrm>
            <a:off x="234132" y="180231"/>
            <a:ext cx="3941791" cy="7137218"/>
          </a:xfrm>
          <a:solidFill>
            <a:srgbClr val="CB8BC8"/>
          </a:solidFill>
        </p:spPr>
        <p:txBody>
          <a:bodyPr anchor="ctr"/>
          <a:lstStyle/>
          <a:p>
            <a:pPr algn="l"/>
            <a:r>
              <a:rPr lang="en-GB" dirty="0"/>
              <a:t>On the question </a:t>
            </a:r>
            <a:br>
              <a:rPr lang="en-GB" dirty="0"/>
            </a:br>
            <a:r>
              <a:rPr lang="en-GB" dirty="0"/>
              <a:t>of whether the </a:t>
            </a:r>
            <a:br>
              <a:rPr lang="en-GB" dirty="0"/>
            </a:br>
            <a:r>
              <a:rPr lang="en-GB" dirty="0"/>
              <a:t>UK should </a:t>
            </a:r>
            <a:br>
              <a:rPr lang="en-GB" dirty="0"/>
            </a:br>
            <a:r>
              <a:rPr lang="en-GB" dirty="0"/>
              <a:t>Leave the EU or </a:t>
            </a:r>
            <a:br>
              <a:rPr lang="en-GB" dirty="0"/>
            </a:br>
            <a:r>
              <a:rPr lang="en-GB" dirty="0"/>
              <a:t>Remain in </a:t>
            </a:r>
            <a:br>
              <a:rPr lang="en-GB" dirty="0"/>
            </a:br>
            <a:r>
              <a:rPr lang="en-GB" dirty="0"/>
              <a:t>the EU...</a:t>
            </a:r>
          </a:p>
        </p:txBody>
      </p:sp>
      <p:sp>
        <p:nvSpPr>
          <p:cNvPr id="4" name="Text Placeholder 3" hidden="1">
            <a:extLst>
              <a:ext uri="{FF2B5EF4-FFF2-40B4-BE49-F238E27FC236}">
                <a16:creationId xmlns="" xmlns:a16="http://schemas.microsoft.com/office/drawing/2014/main" id="{DD41142E-FB2D-4A72-8FCB-357AE1D3973A}"/>
              </a:ext>
            </a:extLst>
          </p:cNvPr>
          <p:cNvSpPr>
            <a:spLocks noGrp="1"/>
          </p:cNvSpPr>
          <p:nvPr>
            <p:ph type="body" idx="1"/>
          </p:nvPr>
        </p:nvSpPr>
        <p:spPr>
          <a:xfrm>
            <a:off x="4338589" y="2052701"/>
            <a:ext cx="6065903" cy="4895268"/>
          </a:xfrm>
        </p:spPr>
        <p:txBody>
          <a:bodyPr/>
          <a:lstStyle/>
          <a:p>
            <a:endParaRPr lang="en-GB"/>
          </a:p>
        </p:txBody>
      </p:sp>
      <p:sp>
        <p:nvSpPr>
          <p:cNvPr id="2" name="Slide Number Placeholder 1">
            <a:extLst>
              <a:ext uri="{FF2B5EF4-FFF2-40B4-BE49-F238E27FC236}">
                <a16:creationId xmlns="" xmlns:a16="http://schemas.microsoft.com/office/drawing/2014/main" id="{562A187F-2B35-4158-B4B2-6EFCDE4E1D5B}"/>
              </a:ext>
            </a:extLst>
          </p:cNvPr>
          <p:cNvSpPr>
            <a:spLocks noGrp="1"/>
          </p:cNvSpPr>
          <p:nvPr>
            <p:ph type="sldNum" sz="quarter" idx="10"/>
          </p:nvPr>
        </p:nvSpPr>
        <p:spPr>
          <a:prstGeom prst="rect">
            <a:avLst/>
          </a:prstGeom>
        </p:spPr>
        <p:txBody>
          <a:bodyPr/>
          <a:lstStyle/>
          <a:p>
            <a:fld id="{14AA2DE1-5066-4D50-B567-9AF08CBB7BF7}" type="slidenum">
              <a:rPr lang="en-GB" smtClean="0"/>
              <a:pPr/>
              <a:t>42</a:t>
            </a:fld>
            <a:endParaRPr lang="en-GB" dirty="0"/>
          </a:p>
        </p:txBody>
      </p:sp>
      <p:sp>
        <p:nvSpPr>
          <p:cNvPr id="5" name="OpenQuestion">
            <a:extLst>
              <a:ext uri="{FF2B5EF4-FFF2-40B4-BE49-F238E27FC236}">
                <a16:creationId xmlns="" xmlns:a16="http://schemas.microsoft.com/office/drawing/2014/main" id="{FE83FD3A-1E28-420E-9985-1853A1987418}"/>
              </a:ext>
            </a:extLst>
          </p:cNvPr>
          <p:cNvSpPr/>
          <p:nvPr>
            <p:custDataLst>
              <p:tags r:id="rId2"/>
            </p:custDataLst>
          </p:nvPr>
        </p:nvSpPr>
        <p:spPr>
          <a:xfrm>
            <a:off x="9423400" y="7704752"/>
            <a:ext cx="1270000" cy="221023"/>
          </a:xfrm>
          <a:prstGeom prst="actionButtonSou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GB" sz="800">
                <a:solidFill>
                  <a:schemeClr val="bg1"/>
                </a:solidFill>
                <a:latin typeface="Geomanist Light" pitchFamily="50" charset="0"/>
              </a:rPr>
              <a:t>Vote Trigger</a:t>
            </a:r>
            <a:endParaRPr lang="en-GB" sz="800" dirty="0" err="1">
              <a:solidFill>
                <a:schemeClr val="bg1"/>
              </a:solidFill>
              <a:latin typeface="Geomanist Light" pitchFamily="50" charset="0"/>
            </a:endParaRPr>
          </a:p>
        </p:txBody>
      </p:sp>
      <p:sp>
        <p:nvSpPr>
          <p:cNvPr id="20" name="VoteNow">
            <a:extLst>
              <a:ext uri="{FF2B5EF4-FFF2-40B4-BE49-F238E27FC236}">
                <a16:creationId xmlns="" xmlns:a16="http://schemas.microsoft.com/office/drawing/2014/main" id="{FB779944-4D96-4F24-A5B8-34967AB16709}"/>
              </a:ext>
            </a:extLst>
          </p:cNvPr>
          <p:cNvSpPr/>
          <p:nvPr/>
        </p:nvSpPr>
        <p:spPr>
          <a:xfrm>
            <a:off x="3762524" y="549937"/>
            <a:ext cx="2134097" cy="542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2400"/>
              </a:spcBef>
              <a:buClr>
                <a:schemeClr val="bg2"/>
              </a:buClr>
            </a:pPr>
            <a:r>
              <a:rPr lang="en-GB" sz="2800" dirty="0">
                <a:solidFill>
                  <a:schemeClr val="bg1"/>
                </a:solidFill>
                <a:latin typeface="Geomanist Light" pitchFamily="50" charset="0"/>
              </a:rPr>
              <a:t>POLL OPEN</a:t>
            </a:r>
          </a:p>
        </p:txBody>
      </p:sp>
      <p:grpSp>
        <p:nvGrpSpPr>
          <p:cNvPr id="33" name="Chart">
            <a:extLst>
              <a:ext uri="{FF2B5EF4-FFF2-40B4-BE49-F238E27FC236}">
                <a16:creationId xmlns="" xmlns:a16="http://schemas.microsoft.com/office/drawing/2014/main" id="{A9539636-F1C2-4760-A959-C9F8243C50A8}"/>
              </a:ext>
            </a:extLst>
          </p:cNvPr>
          <p:cNvGrpSpPr/>
          <p:nvPr>
            <p:custDataLst>
              <p:tags r:id="rId3"/>
            </p:custDataLst>
          </p:nvPr>
        </p:nvGrpSpPr>
        <p:grpSpPr>
          <a:xfrm>
            <a:off x="4338589" y="2052701"/>
            <a:ext cx="6065903" cy="3780703"/>
            <a:chOff x="4338589" y="2052701"/>
            <a:chExt cx="6065903" cy="3780703"/>
          </a:xfrm>
        </p:grpSpPr>
        <p:sp>
          <p:nvSpPr>
            <p:cNvPr id="6" name="Key_1">
              <a:extLst>
                <a:ext uri="{FF2B5EF4-FFF2-40B4-BE49-F238E27FC236}">
                  <a16:creationId xmlns="" xmlns:a16="http://schemas.microsoft.com/office/drawing/2014/main" id="{C862FAD4-084A-4BA1-9FEA-4BBFD86E8651}"/>
                </a:ext>
              </a:extLst>
            </p:cNvPr>
            <p:cNvSpPr txBox="1"/>
            <p:nvPr>
              <p:custDataLst>
                <p:tags r:id="rId4"/>
              </p:custDataLst>
            </p:nvPr>
          </p:nvSpPr>
          <p:spPr>
            <a:xfrm>
              <a:off x="4338589" y="2052701"/>
              <a:ext cx="575478" cy="501548"/>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1.</a:t>
              </a:r>
              <a:endParaRPr lang="en-GB" sz="2800" dirty="0" err="1">
                <a:latin typeface="Geomanist Light" pitchFamily="50" charset="0"/>
              </a:endParaRPr>
            </a:p>
          </p:txBody>
        </p:sp>
        <p:sp>
          <p:nvSpPr>
            <p:cNvPr id="7" name="Description_1">
              <a:extLst>
                <a:ext uri="{FF2B5EF4-FFF2-40B4-BE49-F238E27FC236}">
                  <a16:creationId xmlns="" xmlns:a16="http://schemas.microsoft.com/office/drawing/2014/main" id="{9CB61AC2-E13D-4A0D-9079-2B08BDB24845}"/>
                </a:ext>
              </a:extLst>
            </p:cNvPr>
            <p:cNvSpPr txBox="1"/>
            <p:nvPr>
              <p:custDataLst>
                <p:tags r:id="rId5"/>
              </p:custDataLst>
            </p:nvPr>
          </p:nvSpPr>
          <p:spPr>
            <a:xfrm>
              <a:off x="4914067" y="2052701"/>
              <a:ext cx="5490425" cy="10248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dirty="0">
                  <a:latin typeface="Geomanist Light" pitchFamily="50" charset="0"/>
                </a:rPr>
                <a:t>I have become more in favour of Leaving the EU</a:t>
              </a:r>
            </a:p>
          </p:txBody>
        </p:sp>
        <p:sp>
          <p:nvSpPr>
            <p:cNvPr id="8" name="Value_1" hidden="1">
              <a:extLst>
                <a:ext uri="{FF2B5EF4-FFF2-40B4-BE49-F238E27FC236}">
                  <a16:creationId xmlns="" xmlns:a16="http://schemas.microsoft.com/office/drawing/2014/main" id="{EAC940C1-3415-4BB9-A239-08D2A7BEC3B7}"/>
                </a:ext>
              </a:extLst>
            </p:cNvPr>
            <p:cNvSpPr txBox="1"/>
            <p:nvPr>
              <p:custDataLst>
                <p:tags r:id="rId6"/>
              </p:custDataLst>
            </p:nvPr>
          </p:nvSpPr>
          <p:spPr>
            <a:xfrm>
              <a:off x="4914067" y="3109356"/>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9" name="Bar_1" hidden="1">
              <a:extLst>
                <a:ext uri="{FF2B5EF4-FFF2-40B4-BE49-F238E27FC236}">
                  <a16:creationId xmlns="" xmlns:a16="http://schemas.microsoft.com/office/drawing/2014/main" id="{B85A347E-3FF8-4506-AF13-88E60B85D0A6}"/>
                </a:ext>
              </a:extLst>
            </p:cNvPr>
            <p:cNvSpPr/>
            <p:nvPr>
              <p:custDataLst>
                <p:tags r:id="rId7"/>
              </p:custDataLst>
            </p:nvPr>
          </p:nvSpPr>
          <p:spPr>
            <a:xfrm>
              <a:off x="4914067" y="3077597"/>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0" name="Key_2">
              <a:extLst>
                <a:ext uri="{FF2B5EF4-FFF2-40B4-BE49-F238E27FC236}">
                  <a16:creationId xmlns="" xmlns:a16="http://schemas.microsoft.com/office/drawing/2014/main" id="{F377DB62-821F-455E-8D2B-D0090446AAEE}"/>
                </a:ext>
              </a:extLst>
            </p:cNvPr>
            <p:cNvSpPr txBox="1"/>
            <p:nvPr>
              <p:custDataLst>
                <p:tags r:id="rId8"/>
              </p:custDataLst>
            </p:nvPr>
          </p:nvSpPr>
          <p:spPr>
            <a:xfrm>
              <a:off x="4338589" y="3478835"/>
              <a:ext cx="575478" cy="525272"/>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2.</a:t>
              </a:r>
              <a:endParaRPr lang="en-GB" sz="2800" dirty="0" err="1">
                <a:latin typeface="Geomanist Light" pitchFamily="50" charset="0"/>
              </a:endParaRPr>
            </a:p>
          </p:txBody>
        </p:sp>
        <p:sp>
          <p:nvSpPr>
            <p:cNvPr id="11" name="Description_2">
              <a:extLst>
                <a:ext uri="{FF2B5EF4-FFF2-40B4-BE49-F238E27FC236}">
                  <a16:creationId xmlns="" xmlns:a16="http://schemas.microsoft.com/office/drawing/2014/main" id="{F89DBD29-C113-4891-B141-4012DE2C90A0}"/>
                </a:ext>
              </a:extLst>
            </p:cNvPr>
            <p:cNvSpPr txBox="1"/>
            <p:nvPr>
              <p:custDataLst>
                <p:tags r:id="rId9"/>
              </p:custDataLst>
            </p:nvPr>
          </p:nvSpPr>
          <p:spPr>
            <a:xfrm>
              <a:off x="4914067" y="3478835"/>
              <a:ext cx="5490425" cy="5271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a:latin typeface="Geomanist Light" pitchFamily="50" charset="0"/>
                </a:rPr>
                <a:t>I have not changed my mind</a:t>
              </a:r>
              <a:endParaRPr lang="en-GB" sz="2800" dirty="0" err="1">
                <a:latin typeface="Geomanist Light" pitchFamily="50" charset="0"/>
              </a:endParaRPr>
            </a:p>
          </p:txBody>
        </p:sp>
        <p:sp>
          <p:nvSpPr>
            <p:cNvPr id="12" name="Value_2" hidden="1">
              <a:extLst>
                <a:ext uri="{FF2B5EF4-FFF2-40B4-BE49-F238E27FC236}">
                  <a16:creationId xmlns="" xmlns:a16="http://schemas.microsoft.com/office/drawing/2014/main" id="{931B3B73-498D-4A62-B563-815AFC87CC04}"/>
                </a:ext>
              </a:extLst>
            </p:cNvPr>
            <p:cNvSpPr txBox="1"/>
            <p:nvPr>
              <p:custDataLst>
                <p:tags r:id="rId10"/>
              </p:custDataLst>
            </p:nvPr>
          </p:nvSpPr>
          <p:spPr>
            <a:xfrm>
              <a:off x="4914067" y="4037790"/>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13" name="Bar_2" hidden="1">
              <a:extLst>
                <a:ext uri="{FF2B5EF4-FFF2-40B4-BE49-F238E27FC236}">
                  <a16:creationId xmlns="" xmlns:a16="http://schemas.microsoft.com/office/drawing/2014/main" id="{79C300CD-5C15-442E-8BE7-CABEFB20BC8D}"/>
                </a:ext>
              </a:extLst>
            </p:cNvPr>
            <p:cNvSpPr/>
            <p:nvPr>
              <p:custDataLst>
                <p:tags r:id="rId11"/>
              </p:custDataLst>
            </p:nvPr>
          </p:nvSpPr>
          <p:spPr>
            <a:xfrm>
              <a:off x="4914067" y="4006032"/>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4" name="Key_3">
              <a:extLst>
                <a:ext uri="{FF2B5EF4-FFF2-40B4-BE49-F238E27FC236}">
                  <a16:creationId xmlns="" xmlns:a16="http://schemas.microsoft.com/office/drawing/2014/main" id="{70ABB547-A350-4D82-8751-64BAEBFB232D}"/>
                </a:ext>
              </a:extLst>
            </p:cNvPr>
            <p:cNvSpPr txBox="1"/>
            <p:nvPr>
              <p:custDataLst>
                <p:tags r:id="rId12"/>
              </p:custDataLst>
            </p:nvPr>
          </p:nvSpPr>
          <p:spPr>
            <a:xfrm>
              <a:off x="4338589" y="4407270"/>
              <a:ext cx="575478" cy="525272"/>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3.</a:t>
              </a:r>
              <a:endParaRPr lang="en-GB" sz="2800" dirty="0" err="1">
                <a:latin typeface="Geomanist Light" pitchFamily="50" charset="0"/>
              </a:endParaRPr>
            </a:p>
          </p:txBody>
        </p:sp>
        <p:sp>
          <p:nvSpPr>
            <p:cNvPr id="15" name="Description_3">
              <a:extLst>
                <a:ext uri="{FF2B5EF4-FFF2-40B4-BE49-F238E27FC236}">
                  <a16:creationId xmlns="" xmlns:a16="http://schemas.microsoft.com/office/drawing/2014/main" id="{016ADFC8-47B0-4EE1-8519-CCC5D6BB57E6}"/>
                </a:ext>
              </a:extLst>
            </p:cNvPr>
            <p:cNvSpPr txBox="1"/>
            <p:nvPr>
              <p:custDataLst>
                <p:tags r:id="rId13"/>
              </p:custDataLst>
            </p:nvPr>
          </p:nvSpPr>
          <p:spPr>
            <a:xfrm>
              <a:off x="4914067" y="4407270"/>
              <a:ext cx="5490425" cy="10248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dirty="0">
                  <a:latin typeface="Geomanist Light" pitchFamily="50" charset="0"/>
                </a:rPr>
                <a:t>I have become more in favour of Remaining in the EU</a:t>
              </a:r>
            </a:p>
          </p:txBody>
        </p:sp>
        <p:sp>
          <p:nvSpPr>
            <p:cNvPr id="16" name="Value_3" hidden="1">
              <a:extLst>
                <a:ext uri="{FF2B5EF4-FFF2-40B4-BE49-F238E27FC236}">
                  <a16:creationId xmlns="" xmlns:a16="http://schemas.microsoft.com/office/drawing/2014/main" id="{E646F3A0-CA56-4BE3-B5C2-F4D0B03437BE}"/>
                </a:ext>
              </a:extLst>
            </p:cNvPr>
            <p:cNvSpPr txBox="1"/>
            <p:nvPr>
              <p:custDataLst>
                <p:tags r:id="rId14"/>
              </p:custDataLst>
            </p:nvPr>
          </p:nvSpPr>
          <p:spPr>
            <a:xfrm>
              <a:off x="4914067" y="5463924"/>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17" name="Bar_3" hidden="1">
              <a:extLst>
                <a:ext uri="{FF2B5EF4-FFF2-40B4-BE49-F238E27FC236}">
                  <a16:creationId xmlns="" xmlns:a16="http://schemas.microsoft.com/office/drawing/2014/main" id="{D4A835ED-90C7-43D4-B530-389552E96514}"/>
                </a:ext>
              </a:extLst>
            </p:cNvPr>
            <p:cNvSpPr/>
            <p:nvPr>
              <p:custDataLst>
                <p:tags r:id="rId15"/>
              </p:custDataLst>
            </p:nvPr>
          </p:nvSpPr>
          <p:spPr>
            <a:xfrm>
              <a:off x="4914067" y="5432166"/>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24" name="Canvas" hidden="1">
              <a:extLst>
                <a:ext uri="{FF2B5EF4-FFF2-40B4-BE49-F238E27FC236}">
                  <a16:creationId xmlns="" xmlns:a16="http://schemas.microsoft.com/office/drawing/2014/main" id="{8AFBB97D-DCA0-42CF-AAB9-A62865FC1C5C}"/>
                </a:ext>
              </a:extLst>
            </p:cNvPr>
            <p:cNvSpPr/>
            <p:nvPr/>
          </p:nvSpPr>
          <p:spPr>
            <a:xfrm>
              <a:off x="4914067" y="2052701"/>
              <a:ext cx="4812354" cy="3780703"/>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grpSp>
      <p:sp>
        <p:nvSpPr>
          <p:cNvPr id="23" name="Countdown">
            <a:extLst>
              <a:ext uri="{FF2B5EF4-FFF2-40B4-BE49-F238E27FC236}">
                <a16:creationId xmlns="" xmlns:a16="http://schemas.microsoft.com/office/drawing/2014/main" id="{CF4109EE-74DC-4A61-A6D1-22C768E2CFE2}"/>
              </a:ext>
            </a:extLst>
          </p:cNvPr>
          <p:cNvSpPr/>
          <p:nvPr/>
        </p:nvSpPr>
        <p:spPr>
          <a:xfrm>
            <a:off x="5893887" y="549938"/>
            <a:ext cx="635000" cy="542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2800">
                <a:solidFill>
                  <a:schemeClr val="bg1"/>
                </a:solidFill>
                <a:latin typeface="Geomanist Light" pitchFamily="50" charset="0"/>
              </a:rPr>
              <a:t>30</a:t>
            </a:r>
            <a:endParaRPr lang="en-GB" sz="2800" dirty="0">
              <a:solidFill>
                <a:schemeClr val="bg1"/>
              </a:solidFill>
              <a:latin typeface="Geomanist Light" pitchFamily="50" charset="0"/>
            </a:endParaRPr>
          </a:p>
        </p:txBody>
      </p:sp>
      <p:pic>
        <p:nvPicPr>
          <p:cNvPr id="25" name="Picture 24">
            <a:extLst>
              <a:ext uri="{FF2B5EF4-FFF2-40B4-BE49-F238E27FC236}">
                <a16:creationId xmlns="" xmlns:a16="http://schemas.microsoft.com/office/drawing/2014/main" id="{9548A39D-A935-4D1B-A3D5-AAE116FEB4E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6140" y="6776320"/>
            <a:ext cx="1333128" cy="480952"/>
          </a:xfrm>
          <a:prstGeom prst="rect">
            <a:avLst/>
          </a:prstGeom>
        </p:spPr>
      </p:pic>
      <p:pic>
        <p:nvPicPr>
          <p:cNvPr id="27" name="Picture 26">
            <a:extLst>
              <a:ext uri="{FF2B5EF4-FFF2-40B4-BE49-F238E27FC236}">
                <a16:creationId xmlns="" xmlns:a16="http://schemas.microsoft.com/office/drawing/2014/main" id="{12EEE3FC-E18B-451F-AFE2-D5ACB43C4B1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36897" y="6778193"/>
            <a:ext cx="1867170" cy="438727"/>
          </a:xfrm>
          <a:prstGeom prst="rect">
            <a:avLst/>
          </a:prstGeom>
        </p:spPr>
      </p:pic>
    </p:spTree>
    <p:custDataLst>
      <p:tags r:id="rId1"/>
    </p:custDataLst>
    <p:extLst>
      <p:ext uri="{BB962C8B-B14F-4D97-AF65-F5344CB8AC3E}">
        <p14:creationId xmlns:p14="http://schemas.microsoft.com/office/powerpoint/2010/main" val="2493923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6486EE6-37F2-4261-8722-5B4B97456823}"/>
              </a:ext>
            </a:extLst>
          </p:cNvPr>
          <p:cNvSpPr>
            <a:spLocks noGrp="1"/>
          </p:cNvSpPr>
          <p:nvPr>
            <p:ph type="title"/>
          </p:nvPr>
        </p:nvSpPr>
        <p:spPr>
          <a:xfrm>
            <a:off x="234133" y="180232"/>
            <a:ext cx="4108029" cy="7190300"/>
          </a:xfrm>
          <a:solidFill>
            <a:srgbClr val="CB8BC8"/>
          </a:solidFill>
        </p:spPr>
        <p:txBody>
          <a:bodyPr anchor="ctr"/>
          <a:lstStyle/>
          <a:p>
            <a:pPr algn="l"/>
            <a:r>
              <a:rPr lang="en-GB" dirty="0"/>
              <a:t>On the question </a:t>
            </a:r>
            <a:br>
              <a:rPr lang="en-GB" dirty="0"/>
            </a:br>
            <a:r>
              <a:rPr lang="en-GB" dirty="0"/>
              <a:t>of a possible </a:t>
            </a:r>
            <a:br>
              <a:rPr lang="en-GB" dirty="0"/>
            </a:br>
            <a:r>
              <a:rPr lang="en-GB" dirty="0"/>
              <a:t>referendum </a:t>
            </a:r>
            <a:br>
              <a:rPr lang="en-GB" dirty="0"/>
            </a:br>
            <a:r>
              <a:rPr lang="en-GB" dirty="0"/>
              <a:t>on whether </a:t>
            </a:r>
            <a:br>
              <a:rPr lang="en-GB" dirty="0"/>
            </a:br>
            <a:r>
              <a:rPr lang="en-GB" dirty="0"/>
              <a:t>Northern Ireland </a:t>
            </a:r>
            <a:br>
              <a:rPr lang="en-GB" dirty="0"/>
            </a:br>
            <a:r>
              <a:rPr lang="en-GB" dirty="0"/>
              <a:t>should stay in the </a:t>
            </a:r>
            <a:br>
              <a:rPr lang="en-GB" dirty="0"/>
            </a:br>
            <a:r>
              <a:rPr lang="en-GB" dirty="0"/>
              <a:t>UK or re-unify </a:t>
            </a:r>
            <a:br>
              <a:rPr lang="en-GB" dirty="0"/>
            </a:br>
            <a:r>
              <a:rPr lang="en-GB" dirty="0"/>
              <a:t>with the </a:t>
            </a:r>
            <a:br>
              <a:rPr lang="en-GB" dirty="0"/>
            </a:br>
            <a:r>
              <a:rPr lang="en-GB" dirty="0"/>
              <a:t>rest of Ireland...</a:t>
            </a:r>
          </a:p>
        </p:txBody>
      </p:sp>
      <p:sp>
        <p:nvSpPr>
          <p:cNvPr id="4" name="Text Placeholder 3" hidden="1">
            <a:extLst>
              <a:ext uri="{FF2B5EF4-FFF2-40B4-BE49-F238E27FC236}">
                <a16:creationId xmlns="" xmlns:a16="http://schemas.microsoft.com/office/drawing/2014/main" id="{4222E387-8F2F-4F20-8D14-A2005F82AA60}"/>
              </a:ext>
            </a:extLst>
          </p:cNvPr>
          <p:cNvSpPr>
            <a:spLocks noGrp="1"/>
          </p:cNvSpPr>
          <p:nvPr>
            <p:ph type="body" idx="1"/>
          </p:nvPr>
        </p:nvSpPr>
        <p:spPr>
          <a:xfrm>
            <a:off x="4482604" y="2062552"/>
            <a:ext cx="5729041" cy="5728558"/>
          </a:xfrm>
        </p:spPr>
        <p:txBody>
          <a:bodyPr/>
          <a:lstStyle/>
          <a:p>
            <a:endParaRPr lang="en-GB"/>
          </a:p>
        </p:txBody>
      </p:sp>
      <p:sp>
        <p:nvSpPr>
          <p:cNvPr id="2" name="Slide Number Placeholder 1">
            <a:extLst>
              <a:ext uri="{FF2B5EF4-FFF2-40B4-BE49-F238E27FC236}">
                <a16:creationId xmlns="" xmlns:a16="http://schemas.microsoft.com/office/drawing/2014/main" id="{C7E6D1E1-CE8B-46AF-9DE7-9E8A5866BF4B}"/>
              </a:ext>
            </a:extLst>
          </p:cNvPr>
          <p:cNvSpPr>
            <a:spLocks noGrp="1"/>
          </p:cNvSpPr>
          <p:nvPr>
            <p:ph type="sldNum" sz="quarter" idx="10"/>
          </p:nvPr>
        </p:nvSpPr>
        <p:spPr>
          <a:prstGeom prst="rect">
            <a:avLst/>
          </a:prstGeom>
        </p:spPr>
        <p:txBody>
          <a:bodyPr/>
          <a:lstStyle/>
          <a:p>
            <a:fld id="{14AA2DE1-5066-4D50-B567-9AF08CBB7BF7}" type="slidenum">
              <a:rPr lang="en-GB" smtClean="0"/>
              <a:pPr/>
              <a:t>43</a:t>
            </a:fld>
            <a:endParaRPr lang="en-GB" dirty="0"/>
          </a:p>
        </p:txBody>
      </p:sp>
      <p:sp>
        <p:nvSpPr>
          <p:cNvPr id="5" name="OpenQuestion">
            <a:extLst>
              <a:ext uri="{FF2B5EF4-FFF2-40B4-BE49-F238E27FC236}">
                <a16:creationId xmlns="" xmlns:a16="http://schemas.microsoft.com/office/drawing/2014/main" id="{D64251C1-1545-4177-8F95-2B594A3429D4}"/>
              </a:ext>
            </a:extLst>
          </p:cNvPr>
          <p:cNvSpPr/>
          <p:nvPr>
            <p:custDataLst>
              <p:tags r:id="rId2"/>
            </p:custDataLst>
          </p:nvPr>
        </p:nvSpPr>
        <p:spPr>
          <a:xfrm>
            <a:off x="9423400" y="7704752"/>
            <a:ext cx="1270000" cy="221023"/>
          </a:xfrm>
          <a:prstGeom prst="actionButtonSou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GB" sz="800">
                <a:solidFill>
                  <a:schemeClr val="bg1"/>
                </a:solidFill>
                <a:latin typeface="Geomanist Light" pitchFamily="50" charset="0"/>
              </a:rPr>
              <a:t>Vote Trigger</a:t>
            </a:r>
            <a:endParaRPr lang="en-GB" sz="800" dirty="0" err="1">
              <a:solidFill>
                <a:schemeClr val="bg1"/>
              </a:solidFill>
              <a:latin typeface="Geomanist Light" pitchFamily="50" charset="0"/>
            </a:endParaRPr>
          </a:p>
        </p:txBody>
      </p:sp>
      <p:sp>
        <p:nvSpPr>
          <p:cNvPr id="20" name="VoteNow">
            <a:extLst>
              <a:ext uri="{FF2B5EF4-FFF2-40B4-BE49-F238E27FC236}">
                <a16:creationId xmlns="" xmlns:a16="http://schemas.microsoft.com/office/drawing/2014/main" id="{896FE648-5D65-4F65-AEEB-347D867F710A}"/>
              </a:ext>
            </a:extLst>
          </p:cNvPr>
          <p:cNvSpPr/>
          <p:nvPr/>
        </p:nvSpPr>
        <p:spPr>
          <a:xfrm>
            <a:off x="3978548" y="509990"/>
            <a:ext cx="2456106" cy="542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2400"/>
              </a:spcBef>
              <a:buClr>
                <a:schemeClr val="bg2"/>
              </a:buClr>
            </a:pPr>
            <a:r>
              <a:rPr lang="en-GB" sz="2800" dirty="0">
                <a:solidFill>
                  <a:schemeClr val="bg1"/>
                </a:solidFill>
                <a:latin typeface="Geomanist Light" pitchFamily="50" charset="0"/>
              </a:rPr>
              <a:t>POLL OPEN</a:t>
            </a:r>
          </a:p>
        </p:txBody>
      </p:sp>
      <p:grpSp>
        <p:nvGrpSpPr>
          <p:cNvPr id="35" name="Chart">
            <a:extLst>
              <a:ext uri="{FF2B5EF4-FFF2-40B4-BE49-F238E27FC236}">
                <a16:creationId xmlns="" xmlns:a16="http://schemas.microsoft.com/office/drawing/2014/main" id="{3E3537AA-01DB-4222-9778-3C3C046A1F97}"/>
              </a:ext>
            </a:extLst>
          </p:cNvPr>
          <p:cNvGrpSpPr/>
          <p:nvPr>
            <p:custDataLst>
              <p:tags r:id="rId3"/>
            </p:custDataLst>
          </p:nvPr>
        </p:nvGrpSpPr>
        <p:grpSpPr>
          <a:xfrm>
            <a:off x="4482604" y="2062552"/>
            <a:ext cx="5729041" cy="3780703"/>
            <a:chOff x="4482604" y="2062552"/>
            <a:chExt cx="5729041" cy="3780703"/>
          </a:xfrm>
        </p:grpSpPr>
        <p:sp>
          <p:nvSpPr>
            <p:cNvPr id="6" name="Key_1">
              <a:extLst>
                <a:ext uri="{FF2B5EF4-FFF2-40B4-BE49-F238E27FC236}">
                  <a16:creationId xmlns="" xmlns:a16="http://schemas.microsoft.com/office/drawing/2014/main" id="{5E903EE5-226D-4D89-9848-D2D6BFC2FF04}"/>
                </a:ext>
              </a:extLst>
            </p:cNvPr>
            <p:cNvSpPr txBox="1"/>
            <p:nvPr>
              <p:custDataLst>
                <p:tags r:id="rId4"/>
              </p:custDataLst>
            </p:nvPr>
          </p:nvSpPr>
          <p:spPr>
            <a:xfrm>
              <a:off x="4482604" y="2062552"/>
              <a:ext cx="575478" cy="501548"/>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1.</a:t>
              </a:r>
              <a:endParaRPr lang="en-GB" sz="2800" dirty="0" err="1">
                <a:latin typeface="Geomanist Light" pitchFamily="50" charset="0"/>
              </a:endParaRPr>
            </a:p>
          </p:txBody>
        </p:sp>
        <p:sp>
          <p:nvSpPr>
            <p:cNvPr id="7" name="Description_1">
              <a:extLst>
                <a:ext uri="{FF2B5EF4-FFF2-40B4-BE49-F238E27FC236}">
                  <a16:creationId xmlns="" xmlns:a16="http://schemas.microsoft.com/office/drawing/2014/main" id="{B3B5F5C6-4A1F-461F-AFAF-DE497FA31EE5}"/>
                </a:ext>
              </a:extLst>
            </p:cNvPr>
            <p:cNvSpPr txBox="1"/>
            <p:nvPr>
              <p:custDataLst>
                <p:tags r:id="rId5"/>
              </p:custDataLst>
            </p:nvPr>
          </p:nvSpPr>
          <p:spPr>
            <a:xfrm>
              <a:off x="5058082" y="2062552"/>
              <a:ext cx="5153563" cy="10248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dirty="0">
                  <a:latin typeface="Geomanist Light" pitchFamily="50" charset="0"/>
                </a:rPr>
                <a:t>I have become more in favour of having a referendum</a:t>
              </a:r>
            </a:p>
          </p:txBody>
        </p:sp>
        <p:sp>
          <p:nvSpPr>
            <p:cNvPr id="8" name="Value_1" hidden="1">
              <a:extLst>
                <a:ext uri="{FF2B5EF4-FFF2-40B4-BE49-F238E27FC236}">
                  <a16:creationId xmlns="" xmlns:a16="http://schemas.microsoft.com/office/drawing/2014/main" id="{E6A89CC8-56B3-4FE5-A130-AB64541E9663}"/>
                </a:ext>
              </a:extLst>
            </p:cNvPr>
            <p:cNvSpPr txBox="1"/>
            <p:nvPr>
              <p:custDataLst>
                <p:tags r:id="rId6"/>
              </p:custDataLst>
            </p:nvPr>
          </p:nvSpPr>
          <p:spPr>
            <a:xfrm>
              <a:off x="5058081" y="3119207"/>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9" name="Bar_1" hidden="1">
              <a:extLst>
                <a:ext uri="{FF2B5EF4-FFF2-40B4-BE49-F238E27FC236}">
                  <a16:creationId xmlns="" xmlns:a16="http://schemas.microsoft.com/office/drawing/2014/main" id="{DE07DE95-7E9D-4091-B400-763097B97DCC}"/>
                </a:ext>
              </a:extLst>
            </p:cNvPr>
            <p:cNvSpPr/>
            <p:nvPr>
              <p:custDataLst>
                <p:tags r:id="rId7"/>
              </p:custDataLst>
            </p:nvPr>
          </p:nvSpPr>
          <p:spPr>
            <a:xfrm>
              <a:off x="5058081" y="3087448"/>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0" name="Key_2">
              <a:extLst>
                <a:ext uri="{FF2B5EF4-FFF2-40B4-BE49-F238E27FC236}">
                  <a16:creationId xmlns="" xmlns:a16="http://schemas.microsoft.com/office/drawing/2014/main" id="{21309756-5042-46A1-90E6-D9C9B7DFCD42}"/>
                </a:ext>
              </a:extLst>
            </p:cNvPr>
            <p:cNvSpPr txBox="1"/>
            <p:nvPr>
              <p:custDataLst>
                <p:tags r:id="rId8"/>
              </p:custDataLst>
            </p:nvPr>
          </p:nvSpPr>
          <p:spPr>
            <a:xfrm>
              <a:off x="4482604" y="3488686"/>
              <a:ext cx="575478" cy="525272"/>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2.</a:t>
              </a:r>
              <a:endParaRPr lang="en-GB" sz="2800" dirty="0" err="1">
                <a:latin typeface="Geomanist Light" pitchFamily="50" charset="0"/>
              </a:endParaRPr>
            </a:p>
          </p:txBody>
        </p:sp>
        <p:sp>
          <p:nvSpPr>
            <p:cNvPr id="11" name="Description_2">
              <a:extLst>
                <a:ext uri="{FF2B5EF4-FFF2-40B4-BE49-F238E27FC236}">
                  <a16:creationId xmlns="" xmlns:a16="http://schemas.microsoft.com/office/drawing/2014/main" id="{0747A94B-FD28-4610-A023-EEA1A9EAB178}"/>
                </a:ext>
              </a:extLst>
            </p:cNvPr>
            <p:cNvSpPr txBox="1"/>
            <p:nvPr>
              <p:custDataLst>
                <p:tags r:id="rId9"/>
              </p:custDataLst>
            </p:nvPr>
          </p:nvSpPr>
          <p:spPr>
            <a:xfrm>
              <a:off x="5058082" y="3488686"/>
              <a:ext cx="5153563" cy="5271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dirty="0">
                  <a:latin typeface="Geomanist Light" pitchFamily="50" charset="0"/>
                </a:rPr>
                <a:t>I have not changed my mind</a:t>
              </a:r>
            </a:p>
          </p:txBody>
        </p:sp>
        <p:sp>
          <p:nvSpPr>
            <p:cNvPr id="12" name="Value_2" hidden="1">
              <a:extLst>
                <a:ext uri="{FF2B5EF4-FFF2-40B4-BE49-F238E27FC236}">
                  <a16:creationId xmlns="" xmlns:a16="http://schemas.microsoft.com/office/drawing/2014/main" id="{69F6C77D-6C93-46C9-A374-1CED6663CB20}"/>
                </a:ext>
              </a:extLst>
            </p:cNvPr>
            <p:cNvSpPr txBox="1"/>
            <p:nvPr>
              <p:custDataLst>
                <p:tags r:id="rId10"/>
              </p:custDataLst>
            </p:nvPr>
          </p:nvSpPr>
          <p:spPr>
            <a:xfrm>
              <a:off x="5058081" y="4047641"/>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13" name="Bar_2" hidden="1">
              <a:extLst>
                <a:ext uri="{FF2B5EF4-FFF2-40B4-BE49-F238E27FC236}">
                  <a16:creationId xmlns="" xmlns:a16="http://schemas.microsoft.com/office/drawing/2014/main" id="{27A03B5F-1AEF-491B-82E3-08D72042DB88}"/>
                </a:ext>
              </a:extLst>
            </p:cNvPr>
            <p:cNvSpPr/>
            <p:nvPr>
              <p:custDataLst>
                <p:tags r:id="rId11"/>
              </p:custDataLst>
            </p:nvPr>
          </p:nvSpPr>
          <p:spPr>
            <a:xfrm>
              <a:off x="5058081" y="4015882"/>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4" name="Key_3">
              <a:extLst>
                <a:ext uri="{FF2B5EF4-FFF2-40B4-BE49-F238E27FC236}">
                  <a16:creationId xmlns="" xmlns:a16="http://schemas.microsoft.com/office/drawing/2014/main" id="{563E1542-A22C-4D44-AE79-9795A5876909}"/>
                </a:ext>
              </a:extLst>
            </p:cNvPr>
            <p:cNvSpPr txBox="1"/>
            <p:nvPr>
              <p:custDataLst>
                <p:tags r:id="rId12"/>
              </p:custDataLst>
            </p:nvPr>
          </p:nvSpPr>
          <p:spPr>
            <a:xfrm>
              <a:off x="4482604" y="4417121"/>
              <a:ext cx="575478" cy="525272"/>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3.</a:t>
              </a:r>
              <a:endParaRPr lang="en-GB" sz="2800" dirty="0" err="1">
                <a:latin typeface="Geomanist Light" pitchFamily="50" charset="0"/>
              </a:endParaRPr>
            </a:p>
          </p:txBody>
        </p:sp>
        <p:sp>
          <p:nvSpPr>
            <p:cNvPr id="15" name="Description_3">
              <a:extLst>
                <a:ext uri="{FF2B5EF4-FFF2-40B4-BE49-F238E27FC236}">
                  <a16:creationId xmlns="" xmlns:a16="http://schemas.microsoft.com/office/drawing/2014/main" id="{0CA56F02-749D-453E-A404-2EC84EFD972C}"/>
                </a:ext>
              </a:extLst>
            </p:cNvPr>
            <p:cNvSpPr txBox="1"/>
            <p:nvPr>
              <p:custDataLst>
                <p:tags r:id="rId13"/>
              </p:custDataLst>
            </p:nvPr>
          </p:nvSpPr>
          <p:spPr>
            <a:xfrm>
              <a:off x="5058082" y="4417121"/>
              <a:ext cx="5153563" cy="10248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a:latin typeface="Geomanist Light" pitchFamily="50" charset="0"/>
                </a:rPr>
                <a:t>I have become more opposed to having a referendum</a:t>
              </a:r>
              <a:endParaRPr lang="en-GB" sz="2800" dirty="0" err="1">
                <a:latin typeface="Geomanist Light" pitchFamily="50" charset="0"/>
              </a:endParaRPr>
            </a:p>
          </p:txBody>
        </p:sp>
        <p:sp>
          <p:nvSpPr>
            <p:cNvPr id="16" name="Value_3" hidden="1">
              <a:extLst>
                <a:ext uri="{FF2B5EF4-FFF2-40B4-BE49-F238E27FC236}">
                  <a16:creationId xmlns="" xmlns:a16="http://schemas.microsoft.com/office/drawing/2014/main" id="{BD1A1EFC-B651-4E0E-94D5-F0B40634DD86}"/>
                </a:ext>
              </a:extLst>
            </p:cNvPr>
            <p:cNvSpPr txBox="1"/>
            <p:nvPr>
              <p:custDataLst>
                <p:tags r:id="rId14"/>
              </p:custDataLst>
            </p:nvPr>
          </p:nvSpPr>
          <p:spPr>
            <a:xfrm>
              <a:off x="5058081" y="5473775"/>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17" name="Bar_3" hidden="1">
              <a:extLst>
                <a:ext uri="{FF2B5EF4-FFF2-40B4-BE49-F238E27FC236}">
                  <a16:creationId xmlns="" xmlns:a16="http://schemas.microsoft.com/office/drawing/2014/main" id="{D5BE724A-2E82-480B-A4DB-D6E02E2ACBFF}"/>
                </a:ext>
              </a:extLst>
            </p:cNvPr>
            <p:cNvSpPr/>
            <p:nvPr>
              <p:custDataLst>
                <p:tags r:id="rId15"/>
              </p:custDataLst>
            </p:nvPr>
          </p:nvSpPr>
          <p:spPr>
            <a:xfrm>
              <a:off x="5058081" y="5442017"/>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25" name="Canvas" hidden="1">
              <a:extLst>
                <a:ext uri="{FF2B5EF4-FFF2-40B4-BE49-F238E27FC236}">
                  <a16:creationId xmlns="" xmlns:a16="http://schemas.microsoft.com/office/drawing/2014/main" id="{166A81A3-6291-4A57-8934-F2D273E50959}"/>
                </a:ext>
              </a:extLst>
            </p:cNvPr>
            <p:cNvSpPr/>
            <p:nvPr/>
          </p:nvSpPr>
          <p:spPr>
            <a:xfrm>
              <a:off x="5058082" y="2062552"/>
              <a:ext cx="4475492" cy="3780703"/>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grpSp>
      <p:sp>
        <p:nvSpPr>
          <p:cNvPr id="23" name="Countdown">
            <a:extLst>
              <a:ext uri="{FF2B5EF4-FFF2-40B4-BE49-F238E27FC236}">
                <a16:creationId xmlns="" xmlns:a16="http://schemas.microsoft.com/office/drawing/2014/main" id="{07E2E47B-AD26-420C-AE3B-E18CEF2A0246}"/>
              </a:ext>
            </a:extLst>
          </p:cNvPr>
          <p:cNvSpPr/>
          <p:nvPr/>
        </p:nvSpPr>
        <p:spPr>
          <a:xfrm>
            <a:off x="6434654" y="509990"/>
            <a:ext cx="771182" cy="542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2800">
                <a:solidFill>
                  <a:schemeClr val="bg1"/>
                </a:solidFill>
                <a:latin typeface="Geomanist Light" pitchFamily="50" charset="0"/>
              </a:rPr>
              <a:t>30</a:t>
            </a:r>
            <a:endParaRPr lang="en-GB" sz="2800" dirty="0">
              <a:solidFill>
                <a:schemeClr val="bg1"/>
              </a:solidFill>
              <a:latin typeface="Geomanist Light" pitchFamily="50" charset="0"/>
            </a:endParaRPr>
          </a:p>
        </p:txBody>
      </p:sp>
      <p:pic>
        <p:nvPicPr>
          <p:cNvPr id="26" name="Picture 25">
            <a:extLst>
              <a:ext uri="{FF2B5EF4-FFF2-40B4-BE49-F238E27FC236}">
                <a16:creationId xmlns="" xmlns:a16="http://schemas.microsoft.com/office/drawing/2014/main" id="{6B3AC37B-B126-42B8-A16B-1D468D02A9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6140" y="6776320"/>
            <a:ext cx="1333128" cy="480952"/>
          </a:xfrm>
          <a:prstGeom prst="rect">
            <a:avLst/>
          </a:prstGeom>
        </p:spPr>
      </p:pic>
      <p:pic>
        <p:nvPicPr>
          <p:cNvPr id="27" name="Picture 26">
            <a:extLst>
              <a:ext uri="{FF2B5EF4-FFF2-40B4-BE49-F238E27FC236}">
                <a16:creationId xmlns="" xmlns:a16="http://schemas.microsoft.com/office/drawing/2014/main" id="{5757B98E-85DE-41AC-BEB5-CB3458C67C7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36897" y="6778193"/>
            <a:ext cx="1867170" cy="438727"/>
          </a:xfrm>
          <a:prstGeom prst="rect">
            <a:avLst/>
          </a:prstGeom>
        </p:spPr>
      </p:pic>
    </p:spTree>
    <p:custDataLst>
      <p:tags r:id="rId1"/>
    </p:custDataLst>
    <p:extLst>
      <p:ext uri="{BB962C8B-B14F-4D97-AF65-F5344CB8AC3E}">
        <p14:creationId xmlns:p14="http://schemas.microsoft.com/office/powerpoint/2010/main" val="2400864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EFDC326-67FC-4622-A784-6DD00BA0E959}"/>
              </a:ext>
            </a:extLst>
          </p:cNvPr>
          <p:cNvSpPr>
            <a:spLocks noGrp="1"/>
          </p:cNvSpPr>
          <p:nvPr>
            <p:ph type="title"/>
          </p:nvPr>
        </p:nvSpPr>
        <p:spPr>
          <a:xfrm>
            <a:off x="234133" y="180231"/>
            <a:ext cx="4001847" cy="7173298"/>
          </a:xfrm>
        </p:spPr>
        <p:txBody>
          <a:bodyPr anchor="ctr"/>
          <a:lstStyle/>
          <a:p>
            <a:pPr algn="l"/>
            <a:r>
              <a:rPr lang="en-GB" dirty="0"/>
              <a:t>On the question</a:t>
            </a:r>
            <a:br>
              <a:rPr lang="en-GB" dirty="0"/>
            </a:br>
            <a:r>
              <a:rPr lang="en-GB" dirty="0"/>
              <a:t>of how to vote </a:t>
            </a:r>
            <a:br>
              <a:rPr lang="en-GB" dirty="0"/>
            </a:br>
            <a:r>
              <a:rPr lang="en-GB" dirty="0"/>
              <a:t>if there was a </a:t>
            </a:r>
            <a:br>
              <a:rPr lang="en-GB" dirty="0"/>
            </a:br>
            <a:r>
              <a:rPr lang="en-GB" dirty="0"/>
              <a:t>referendum on </a:t>
            </a:r>
            <a:br>
              <a:rPr lang="en-GB" dirty="0"/>
            </a:br>
            <a:r>
              <a:rPr lang="en-GB" dirty="0"/>
              <a:t>a United Ireland...</a:t>
            </a:r>
          </a:p>
        </p:txBody>
      </p:sp>
      <p:sp>
        <p:nvSpPr>
          <p:cNvPr id="4" name="Text Placeholder 3" hidden="1">
            <a:extLst>
              <a:ext uri="{FF2B5EF4-FFF2-40B4-BE49-F238E27FC236}">
                <a16:creationId xmlns="" xmlns:a16="http://schemas.microsoft.com/office/drawing/2014/main" id="{883F3393-1BE6-40D1-BEA3-D95D1E58C65A}"/>
              </a:ext>
            </a:extLst>
          </p:cNvPr>
          <p:cNvSpPr>
            <a:spLocks noGrp="1"/>
          </p:cNvSpPr>
          <p:nvPr>
            <p:ph type="body" idx="1"/>
          </p:nvPr>
        </p:nvSpPr>
        <p:spPr>
          <a:xfrm>
            <a:off x="4266580" y="2144016"/>
            <a:ext cx="6192122" cy="4895268"/>
          </a:xfrm>
        </p:spPr>
        <p:txBody>
          <a:bodyPr/>
          <a:lstStyle/>
          <a:p>
            <a:endParaRPr lang="en-GB"/>
          </a:p>
        </p:txBody>
      </p:sp>
      <p:sp>
        <p:nvSpPr>
          <p:cNvPr id="2" name="Slide Number Placeholder 1">
            <a:extLst>
              <a:ext uri="{FF2B5EF4-FFF2-40B4-BE49-F238E27FC236}">
                <a16:creationId xmlns="" xmlns:a16="http://schemas.microsoft.com/office/drawing/2014/main" id="{90F478DC-3BD4-429F-9AB6-B9BE32EB7463}"/>
              </a:ext>
            </a:extLst>
          </p:cNvPr>
          <p:cNvSpPr>
            <a:spLocks noGrp="1"/>
          </p:cNvSpPr>
          <p:nvPr>
            <p:ph type="sldNum" sz="quarter" idx="10"/>
          </p:nvPr>
        </p:nvSpPr>
        <p:spPr>
          <a:prstGeom prst="rect">
            <a:avLst/>
          </a:prstGeom>
        </p:spPr>
        <p:txBody>
          <a:bodyPr/>
          <a:lstStyle/>
          <a:p>
            <a:fld id="{14AA2DE1-5066-4D50-B567-9AF08CBB7BF7}" type="slidenum">
              <a:rPr lang="en-GB" smtClean="0"/>
              <a:pPr/>
              <a:t>44</a:t>
            </a:fld>
            <a:endParaRPr lang="en-GB" dirty="0"/>
          </a:p>
        </p:txBody>
      </p:sp>
      <p:sp>
        <p:nvSpPr>
          <p:cNvPr id="5" name="OpenQuestion">
            <a:extLst>
              <a:ext uri="{FF2B5EF4-FFF2-40B4-BE49-F238E27FC236}">
                <a16:creationId xmlns="" xmlns:a16="http://schemas.microsoft.com/office/drawing/2014/main" id="{0252FEEE-1A70-44C3-8610-675000160B2E}"/>
              </a:ext>
            </a:extLst>
          </p:cNvPr>
          <p:cNvSpPr/>
          <p:nvPr>
            <p:custDataLst>
              <p:tags r:id="rId2"/>
            </p:custDataLst>
          </p:nvPr>
        </p:nvSpPr>
        <p:spPr>
          <a:xfrm>
            <a:off x="9423400" y="7704752"/>
            <a:ext cx="1270000" cy="221023"/>
          </a:xfrm>
          <a:prstGeom prst="actionButtonSou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GB" sz="800">
                <a:solidFill>
                  <a:schemeClr val="bg1"/>
                </a:solidFill>
                <a:latin typeface="Geomanist Light" pitchFamily="50" charset="0"/>
              </a:rPr>
              <a:t>Vote Trigger</a:t>
            </a:r>
            <a:endParaRPr lang="en-GB" sz="800" dirty="0" err="1">
              <a:solidFill>
                <a:schemeClr val="bg1"/>
              </a:solidFill>
              <a:latin typeface="Geomanist Light" pitchFamily="50" charset="0"/>
            </a:endParaRPr>
          </a:p>
        </p:txBody>
      </p:sp>
      <p:sp>
        <p:nvSpPr>
          <p:cNvPr id="20" name="VoteNow">
            <a:extLst>
              <a:ext uri="{FF2B5EF4-FFF2-40B4-BE49-F238E27FC236}">
                <a16:creationId xmlns="" xmlns:a16="http://schemas.microsoft.com/office/drawing/2014/main" id="{684D3C87-8438-4737-879D-CBFA6E45723E}"/>
              </a:ext>
            </a:extLst>
          </p:cNvPr>
          <p:cNvSpPr/>
          <p:nvPr/>
        </p:nvSpPr>
        <p:spPr>
          <a:xfrm>
            <a:off x="3397781" y="749832"/>
            <a:ext cx="2888553" cy="542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2400"/>
              </a:spcBef>
              <a:buClr>
                <a:schemeClr val="bg2"/>
              </a:buClr>
            </a:pPr>
            <a:r>
              <a:rPr lang="en-GB" sz="2800" dirty="0">
                <a:solidFill>
                  <a:schemeClr val="bg1"/>
                </a:solidFill>
                <a:latin typeface="Geomanist Light" pitchFamily="50" charset="0"/>
              </a:rPr>
              <a:t>POLL OPEN</a:t>
            </a:r>
          </a:p>
        </p:txBody>
      </p:sp>
      <p:grpSp>
        <p:nvGrpSpPr>
          <p:cNvPr id="37" name="Chart">
            <a:extLst>
              <a:ext uri="{FF2B5EF4-FFF2-40B4-BE49-F238E27FC236}">
                <a16:creationId xmlns="" xmlns:a16="http://schemas.microsoft.com/office/drawing/2014/main" id="{E289F31D-8016-418A-A74F-450B1C0827BB}"/>
              </a:ext>
            </a:extLst>
          </p:cNvPr>
          <p:cNvGrpSpPr/>
          <p:nvPr>
            <p:custDataLst>
              <p:tags r:id="rId3"/>
            </p:custDataLst>
          </p:nvPr>
        </p:nvGrpSpPr>
        <p:grpSpPr>
          <a:xfrm>
            <a:off x="4266580" y="2144016"/>
            <a:ext cx="6192122" cy="3780703"/>
            <a:chOff x="4266580" y="2144016"/>
            <a:chExt cx="6192122" cy="3780703"/>
          </a:xfrm>
        </p:grpSpPr>
        <p:sp>
          <p:nvSpPr>
            <p:cNvPr id="6" name="Key_1">
              <a:extLst>
                <a:ext uri="{FF2B5EF4-FFF2-40B4-BE49-F238E27FC236}">
                  <a16:creationId xmlns="" xmlns:a16="http://schemas.microsoft.com/office/drawing/2014/main" id="{8E6153B6-C2C9-4FFD-A426-F8B018A5B029}"/>
                </a:ext>
              </a:extLst>
            </p:cNvPr>
            <p:cNvSpPr txBox="1"/>
            <p:nvPr>
              <p:custDataLst>
                <p:tags r:id="rId4"/>
              </p:custDataLst>
            </p:nvPr>
          </p:nvSpPr>
          <p:spPr>
            <a:xfrm>
              <a:off x="4266580" y="2144016"/>
              <a:ext cx="575478" cy="501548"/>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1.</a:t>
              </a:r>
              <a:endParaRPr lang="en-GB" sz="2800" dirty="0" err="1">
                <a:latin typeface="Geomanist Light" pitchFamily="50" charset="0"/>
              </a:endParaRPr>
            </a:p>
          </p:txBody>
        </p:sp>
        <p:sp>
          <p:nvSpPr>
            <p:cNvPr id="7" name="Description_1">
              <a:extLst>
                <a:ext uri="{FF2B5EF4-FFF2-40B4-BE49-F238E27FC236}">
                  <a16:creationId xmlns="" xmlns:a16="http://schemas.microsoft.com/office/drawing/2014/main" id="{1D29E4AC-2C68-463B-B4A2-7E2D341A6910}"/>
                </a:ext>
              </a:extLst>
            </p:cNvPr>
            <p:cNvSpPr txBox="1"/>
            <p:nvPr>
              <p:custDataLst>
                <p:tags r:id="rId5"/>
              </p:custDataLst>
            </p:nvPr>
          </p:nvSpPr>
          <p:spPr>
            <a:xfrm>
              <a:off x="4842058" y="2144016"/>
              <a:ext cx="5616644" cy="10248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dirty="0">
                  <a:latin typeface="Geomanist Light" pitchFamily="50" charset="0"/>
                </a:rPr>
                <a:t>I have become more in favour of Northern Ireland staying in the UK</a:t>
              </a:r>
            </a:p>
          </p:txBody>
        </p:sp>
        <p:sp>
          <p:nvSpPr>
            <p:cNvPr id="8" name="Value_1" hidden="1">
              <a:extLst>
                <a:ext uri="{FF2B5EF4-FFF2-40B4-BE49-F238E27FC236}">
                  <a16:creationId xmlns="" xmlns:a16="http://schemas.microsoft.com/office/drawing/2014/main" id="{777F6DAA-78AC-4A6F-90D2-A154DB4FD6B6}"/>
                </a:ext>
              </a:extLst>
            </p:cNvPr>
            <p:cNvSpPr txBox="1"/>
            <p:nvPr>
              <p:custDataLst>
                <p:tags r:id="rId6"/>
              </p:custDataLst>
            </p:nvPr>
          </p:nvSpPr>
          <p:spPr>
            <a:xfrm>
              <a:off x="4842058" y="3200671"/>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9" name="Bar_1" hidden="1">
              <a:extLst>
                <a:ext uri="{FF2B5EF4-FFF2-40B4-BE49-F238E27FC236}">
                  <a16:creationId xmlns="" xmlns:a16="http://schemas.microsoft.com/office/drawing/2014/main" id="{12BAE1B4-63FF-462E-BE26-2CF50B1127EB}"/>
                </a:ext>
              </a:extLst>
            </p:cNvPr>
            <p:cNvSpPr/>
            <p:nvPr>
              <p:custDataLst>
                <p:tags r:id="rId7"/>
              </p:custDataLst>
            </p:nvPr>
          </p:nvSpPr>
          <p:spPr>
            <a:xfrm>
              <a:off x="4842058" y="3168912"/>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0" name="Key_2">
              <a:extLst>
                <a:ext uri="{FF2B5EF4-FFF2-40B4-BE49-F238E27FC236}">
                  <a16:creationId xmlns="" xmlns:a16="http://schemas.microsoft.com/office/drawing/2014/main" id="{D1E5CD7D-2A93-4157-820D-8BC673745342}"/>
                </a:ext>
              </a:extLst>
            </p:cNvPr>
            <p:cNvSpPr txBox="1"/>
            <p:nvPr>
              <p:custDataLst>
                <p:tags r:id="rId8"/>
              </p:custDataLst>
            </p:nvPr>
          </p:nvSpPr>
          <p:spPr>
            <a:xfrm>
              <a:off x="4266580" y="3570150"/>
              <a:ext cx="575478" cy="525272"/>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2.</a:t>
              </a:r>
              <a:endParaRPr lang="en-GB" sz="2800" dirty="0" err="1">
                <a:latin typeface="Geomanist Light" pitchFamily="50" charset="0"/>
              </a:endParaRPr>
            </a:p>
          </p:txBody>
        </p:sp>
        <p:sp>
          <p:nvSpPr>
            <p:cNvPr id="11" name="Description_2">
              <a:extLst>
                <a:ext uri="{FF2B5EF4-FFF2-40B4-BE49-F238E27FC236}">
                  <a16:creationId xmlns="" xmlns:a16="http://schemas.microsoft.com/office/drawing/2014/main" id="{A5A89C49-8077-4FF8-AEFB-464CD0D557F8}"/>
                </a:ext>
              </a:extLst>
            </p:cNvPr>
            <p:cNvSpPr txBox="1"/>
            <p:nvPr>
              <p:custDataLst>
                <p:tags r:id="rId9"/>
              </p:custDataLst>
            </p:nvPr>
          </p:nvSpPr>
          <p:spPr>
            <a:xfrm>
              <a:off x="4842058" y="3570150"/>
              <a:ext cx="5616644" cy="5271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a:latin typeface="Geomanist Light" pitchFamily="50" charset="0"/>
                </a:rPr>
                <a:t>I have not changed my mind</a:t>
              </a:r>
              <a:endParaRPr lang="en-GB" sz="2800" dirty="0" err="1">
                <a:latin typeface="Geomanist Light" pitchFamily="50" charset="0"/>
              </a:endParaRPr>
            </a:p>
          </p:txBody>
        </p:sp>
        <p:sp>
          <p:nvSpPr>
            <p:cNvPr id="12" name="Value_2" hidden="1">
              <a:extLst>
                <a:ext uri="{FF2B5EF4-FFF2-40B4-BE49-F238E27FC236}">
                  <a16:creationId xmlns="" xmlns:a16="http://schemas.microsoft.com/office/drawing/2014/main" id="{FF78ED4B-17E4-41D5-A8B9-6FCF12EC4283}"/>
                </a:ext>
              </a:extLst>
            </p:cNvPr>
            <p:cNvSpPr txBox="1"/>
            <p:nvPr>
              <p:custDataLst>
                <p:tags r:id="rId10"/>
              </p:custDataLst>
            </p:nvPr>
          </p:nvSpPr>
          <p:spPr>
            <a:xfrm>
              <a:off x="4842058" y="4129105"/>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13" name="Bar_2" hidden="1">
              <a:extLst>
                <a:ext uri="{FF2B5EF4-FFF2-40B4-BE49-F238E27FC236}">
                  <a16:creationId xmlns="" xmlns:a16="http://schemas.microsoft.com/office/drawing/2014/main" id="{AEDBF9E1-02F3-41ED-BDF6-1B9DB863320E}"/>
                </a:ext>
              </a:extLst>
            </p:cNvPr>
            <p:cNvSpPr/>
            <p:nvPr>
              <p:custDataLst>
                <p:tags r:id="rId11"/>
              </p:custDataLst>
            </p:nvPr>
          </p:nvSpPr>
          <p:spPr>
            <a:xfrm>
              <a:off x="4842058" y="4097346"/>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4" name="Key_3">
              <a:extLst>
                <a:ext uri="{FF2B5EF4-FFF2-40B4-BE49-F238E27FC236}">
                  <a16:creationId xmlns="" xmlns:a16="http://schemas.microsoft.com/office/drawing/2014/main" id="{1E29073B-8574-4580-AFF8-F14EB1C95A8A}"/>
                </a:ext>
              </a:extLst>
            </p:cNvPr>
            <p:cNvSpPr txBox="1"/>
            <p:nvPr>
              <p:custDataLst>
                <p:tags r:id="rId12"/>
              </p:custDataLst>
            </p:nvPr>
          </p:nvSpPr>
          <p:spPr>
            <a:xfrm>
              <a:off x="4266580" y="4498585"/>
              <a:ext cx="575478" cy="525272"/>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3.</a:t>
              </a:r>
              <a:endParaRPr lang="en-GB" sz="2800" dirty="0" err="1">
                <a:latin typeface="Geomanist Light" pitchFamily="50" charset="0"/>
              </a:endParaRPr>
            </a:p>
          </p:txBody>
        </p:sp>
        <p:sp>
          <p:nvSpPr>
            <p:cNvPr id="15" name="Description_3">
              <a:extLst>
                <a:ext uri="{FF2B5EF4-FFF2-40B4-BE49-F238E27FC236}">
                  <a16:creationId xmlns="" xmlns:a16="http://schemas.microsoft.com/office/drawing/2014/main" id="{377C1E63-5EF6-4F8F-A36C-EC69327BC583}"/>
                </a:ext>
              </a:extLst>
            </p:cNvPr>
            <p:cNvSpPr txBox="1"/>
            <p:nvPr>
              <p:custDataLst>
                <p:tags r:id="rId13"/>
              </p:custDataLst>
            </p:nvPr>
          </p:nvSpPr>
          <p:spPr>
            <a:xfrm>
              <a:off x="4842058" y="4498585"/>
              <a:ext cx="5616644" cy="10248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a:latin typeface="Geomanist Light" pitchFamily="50" charset="0"/>
                </a:rPr>
                <a:t>I have become more in favour of a united Ireland</a:t>
              </a:r>
              <a:endParaRPr lang="en-GB" sz="2800" dirty="0" err="1">
                <a:latin typeface="Geomanist Light" pitchFamily="50" charset="0"/>
              </a:endParaRPr>
            </a:p>
          </p:txBody>
        </p:sp>
        <p:sp>
          <p:nvSpPr>
            <p:cNvPr id="16" name="Value_3" hidden="1">
              <a:extLst>
                <a:ext uri="{FF2B5EF4-FFF2-40B4-BE49-F238E27FC236}">
                  <a16:creationId xmlns="" xmlns:a16="http://schemas.microsoft.com/office/drawing/2014/main" id="{468D4CAC-83DA-43D0-8CCE-44A0B6EF0122}"/>
                </a:ext>
              </a:extLst>
            </p:cNvPr>
            <p:cNvSpPr txBox="1"/>
            <p:nvPr>
              <p:custDataLst>
                <p:tags r:id="rId14"/>
              </p:custDataLst>
            </p:nvPr>
          </p:nvSpPr>
          <p:spPr>
            <a:xfrm>
              <a:off x="4842058" y="5555239"/>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17" name="Bar_3" hidden="1">
              <a:extLst>
                <a:ext uri="{FF2B5EF4-FFF2-40B4-BE49-F238E27FC236}">
                  <a16:creationId xmlns="" xmlns:a16="http://schemas.microsoft.com/office/drawing/2014/main" id="{47CBD287-56C7-4CAB-8340-B23EDCE5D4EB}"/>
                </a:ext>
              </a:extLst>
            </p:cNvPr>
            <p:cNvSpPr/>
            <p:nvPr>
              <p:custDataLst>
                <p:tags r:id="rId15"/>
              </p:custDataLst>
            </p:nvPr>
          </p:nvSpPr>
          <p:spPr>
            <a:xfrm>
              <a:off x="4842058" y="5523481"/>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21" name="Canvas" hidden="1">
              <a:extLst>
                <a:ext uri="{FF2B5EF4-FFF2-40B4-BE49-F238E27FC236}">
                  <a16:creationId xmlns="" xmlns:a16="http://schemas.microsoft.com/office/drawing/2014/main" id="{7FB1CA7A-196F-45BD-BA11-E6290DC00CE3}"/>
                </a:ext>
              </a:extLst>
            </p:cNvPr>
            <p:cNvSpPr/>
            <p:nvPr/>
          </p:nvSpPr>
          <p:spPr>
            <a:xfrm>
              <a:off x="4842058" y="2144016"/>
              <a:ext cx="4938573" cy="3780703"/>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grpSp>
      <p:sp>
        <p:nvSpPr>
          <p:cNvPr id="24" name="Countdown">
            <a:extLst>
              <a:ext uri="{FF2B5EF4-FFF2-40B4-BE49-F238E27FC236}">
                <a16:creationId xmlns="" xmlns:a16="http://schemas.microsoft.com/office/drawing/2014/main" id="{ACF37475-0B08-434B-8DA2-A3755F5B7594}"/>
              </a:ext>
            </a:extLst>
          </p:cNvPr>
          <p:cNvSpPr/>
          <p:nvPr/>
        </p:nvSpPr>
        <p:spPr>
          <a:xfrm>
            <a:off x="6286334" y="748632"/>
            <a:ext cx="635000" cy="5437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2800">
                <a:solidFill>
                  <a:schemeClr val="bg1"/>
                </a:solidFill>
                <a:latin typeface="Geomanist Light" pitchFamily="50" charset="0"/>
              </a:rPr>
              <a:t>30</a:t>
            </a:r>
            <a:endParaRPr lang="en-GB" sz="2800" dirty="0">
              <a:solidFill>
                <a:schemeClr val="bg1"/>
              </a:solidFill>
              <a:latin typeface="Geomanist Light" pitchFamily="50" charset="0"/>
            </a:endParaRPr>
          </a:p>
        </p:txBody>
      </p:sp>
      <p:pic>
        <p:nvPicPr>
          <p:cNvPr id="25" name="Picture 24">
            <a:extLst>
              <a:ext uri="{FF2B5EF4-FFF2-40B4-BE49-F238E27FC236}">
                <a16:creationId xmlns="" xmlns:a16="http://schemas.microsoft.com/office/drawing/2014/main" id="{F599E758-05E6-4DAF-B329-274C0130DB0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6140" y="6776320"/>
            <a:ext cx="1333128" cy="480952"/>
          </a:xfrm>
          <a:prstGeom prst="rect">
            <a:avLst/>
          </a:prstGeom>
        </p:spPr>
      </p:pic>
      <p:pic>
        <p:nvPicPr>
          <p:cNvPr id="26" name="Picture 25">
            <a:extLst>
              <a:ext uri="{FF2B5EF4-FFF2-40B4-BE49-F238E27FC236}">
                <a16:creationId xmlns="" xmlns:a16="http://schemas.microsoft.com/office/drawing/2014/main" id="{8BEBC683-90CC-46AE-ABA6-27A29211003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36897" y="6778193"/>
            <a:ext cx="1867170" cy="438727"/>
          </a:xfrm>
          <a:prstGeom prst="rect">
            <a:avLst/>
          </a:prstGeom>
        </p:spPr>
      </p:pic>
    </p:spTree>
    <p:custDataLst>
      <p:tags r:id="rId1"/>
    </p:custDataLst>
    <p:extLst>
      <p:ext uri="{BB962C8B-B14F-4D97-AF65-F5344CB8AC3E}">
        <p14:creationId xmlns:p14="http://schemas.microsoft.com/office/powerpoint/2010/main" val="408421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050BBF4-B2DA-4638-85FC-66A96F2B9320}"/>
              </a:ext>
            </a:extLst>
          </p:cNvPr>
          <p:cNvSpPr>
            <a:spLocks noGrp="1"/>
          </p:cNvSpPr>
          <p:nvPr>
            <p:ph type="title"/>
          </p:nvPr>
        </p:nvSpPr>
        <p:spPr>
          <a:xfrm>
            <a:off x="234132" y="180231"/>
            <a:ext cx="3528392" cy="7173298"/>
          </a:xfrm>
        </p:spPr>
        <p:txBody>
          <a:bodyPr anchor="ctr"/>
          <a:lstStyle/>
          <a:p>
            <a:pPr algn="l"/>
            <a:r>
              <a:rPr lang="en-GB" dirty="0"/>
              <a:t>"I changed my </a:t>
            </a:r>
            <a:br>
              <a:rPr lang="en-GB" dirty="0"/>
            </a:br>
            <a:r>
              <a:rPr lang="en-GB" dirty="0"/>
              <a:t>views as a </a:t>
            </a:r>
            <a:br>
              <a:rPr lang="en-GB" dirty="0"/>
            </a:br>
            <a:r>
              <a:rPr lang="en-GB" dirty="0"/>
              <a:t>result of the </a:t>
            </a:r>
            <a:br>
              <a:rPr lang="en-GB" dirty="0"/>
            </a:br>
            <a:r>
              <a:rPr lang="en-GB" dirty="0"/>
              <a:t>table </a:t>
            </a:r>
            <a:br>
              <a:rPr lang="en-GB" dirty="0"/>
            </a:br>
            <a:r>
              <a:rPr lang="en-GB" dirty="0"/>
              <a:t>discussions"</a:t>
            </a:r>
          </a:p>
        </p:txBody>
      </p:sp>
      <p:sp>
        <p:nvSpPr>
          <p:cNvPr id="4" name="Text Placeholder 3" hidden="1">
            <a:extLst>
              <a:ext uri="{FF2B5EF4-FFF2-40B4-BE49-F238E27FC236}">
                <a16:creationId xmlns="" xmlns:a16="http://schemas.microsoft.com/office/drawing/2014/main" id="{A6D6A1D0-9F7B-4FD7-9FFA-019355EA2401}"/>
              </a:ext>
            </a:extLst>
          </p:cNvPr>
          <p:cNvSpPr>
            <a:spLocks noGrp="1"/>
          </p:cNvSpPr>
          <p:nvPr>
            <p:ph type="body" idx="1"/>
          </p:nvPr>
        </p:nvSpPr>
        <p:spPr>
          <a:xfrm>
            <a:off x="4195187" y="2413484"/>
            <a:ext cx="6029632" cy="4895268"/>
          </a:xfrm>
        </p:spPr>
        <p:txBody>
          <a:bodyPr/>
          <a:lstStyle/>
          <a:p>
            <a:endParaRPr lang="en-GB"/>
          </a:p>
        </p:txBody>
      </p:sp>
      <p:sp>
        <p:nvSpPr>
          <p:cNvPr id="2" name="Slide Number Placeholder 1">
            <a:extLst>
              <a:ext uri="{FF2B5EF4-FFF2-40B4-BE49-F238E27FC236}">
                <a16:creationId xmlns="" xmlns:a16="http://schemas.microsoft.com/office/drawing/2014/main" id="{28B423B3-E369-4E19-99A6-5443793EDD02}"/>
              </a:ext>
            </a:extLst>
          </p:cNvPr>
          <p:cNvSpPr>
            <a:spLocks noGrp="1"/>
          </p:cNvSpPr>
          <p:nvPr>
            <p:ph type="sldNum" sz="quarter" idx="10"/>
          </p:nvPr>
        </p:nvSpPr>
        <p:spPr>
          <a:prstGeom prst="rect">
            <a:avLst/>
          </a:prstGeom>
        </p:spPr>
        <p:txBody>
          <a:bodyPr/>
          <a:lstStyle/>
          <a:p>
            <a:fld id="{14AA2DE1-5066-4D50-B567-9AF08CBB7BF7}" type="slidenum">
              <a:rPr lang="en-GB" smtClean="0"/>
              <a:pPr/>
              <a:t>45</a:t>
            </a:fld>
            <a:endParaRPr lang="en-GB" dirty="0"/>
          </a:p>
        </p:txBody>
      </p:sp>
      <p:sp>
        <p:nvSpPr>
          <p:cNvPr id="5" name="OpenQuestion">
            <a:extLst>
              <a:ext uri="{FF2B5EF4-FFF2-40B4-BE49-F238E27FC236}">
                <a16:creationId xmlns="" xmlns:a16="http://schemas.microsoft.com/office/drawing/2014/main" id="{033733CC-2759-42DB-A17B-8C858F98327C}"/>
              </a:ext>
            </a:extLst>
          </p:cNvPr>
          <p:cNvSpPr/>
          <p:nvPr>
            <p:custDataLst>
              <p:tags r:id="rId2"/>
            </p:custDataLst>
          </p:nvPr>
        </p:nvSpPr>
        <p:spPr>
          <a:xfrm>
            <a:off x="9423400" y="7704752"/>
            <a:ext cx="1270000" cy="221023"/>
          </a:xfrm>
          <a:prstGeom prst="actionButtonSou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GB" sz="800">
                <a:solidFill>
                  <a:schemeClr val="bg1"/>
                </a:solidFill>
                <a:latin typeface="Geomanist Light" pitchFamily="50" charset="0"/>
              </a:rPr>
              <a:t>Vote Trigger</a:t>
            </a:r>
            <a:endParaRPr lang="en-GB" sz="800" dirty="0" err="1">
              <a:solidFill>
                <a:schemeClr val="bg1"/>
              </a:solidFill>
              <a:latin typeface="Geomanist Light" pitchFamily="50" charset="0"/>
            </a:endParaRPr>
          </a:p>
        </p:txBody>
      </p:sp>
      <p:sp>
        <p:nvSpPr>
          <p:cNvPr id="20" name="VoteNow">
            <a:extLst>
              <a:ext uri="{FF2B5EF4-FFF2-40B4-BE49-F238E27FC236}">
                <a16:creationId xmlns="" xmlns:a16="http://schemas.microsoft.com/office/drawing/2014/main" id="{6FFB7FEF-3955-47A2-96E2-E5975D0B3861}"/>
              </a:ext>
            </a:extLst>
          </p:cNvPr>
          <p:cNvSpPr/>
          <p:nvPr/>
        </p:nvSpPr>
        <p:spPr>
          <a:xfrm>
            <a:off x="3413060" y="647142"/>
            <a:ext cx="2869744" cy="542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2400"/>
              </a:spcBef>
              <a:buClr>
                <a:schemeClr val="bg2"/>
              </a:buClr>
            </a:pPr>
            <a:r>
              <a:rPr lang="en-GB" sz="2800" dirty="0">
                <a:solidFill>
                  <a:schemeClr val="bg1"/>
                </a:solidFill>
                <a:latin typeface="Geomanist Light" pitchFamily="50" charset="0"/>
              </a:rPr>
              <a:t>POLL OPEN</a:t>
            </a:r>
          </a:p>
        </p:txBody>
      </p:sp>
      <p:grpSp>
        <p:nvGrpSpPr>
          <p:cNvPr id="38" name="Chart">
            <a:extLst>
              <a:ext uri="{FF2B5EF4-FFF2-40B4-BE49-F238E27FC236}">
                <a16:creationId xmlns="" xmlns:a16="http://schemas.microsoft.com/office/drawing/2014/main" id="{4C3274B1-1943-4183-9330-EF027F95485B}"/>
              </a:ext>
            </a:extLst>
          </p:cNvPr>
          <p:cNvGrpSpPr/>
          <p:nvPr>
            <p:custDataLst>
              <p:tags r:id="rId3"/>
            </p:custDataLst>
          </p:nvPr>
        </p:nvGrpSpPr>
        <p:grpSpPr>
          <a:xfrm>
            <a:off x="4195187" y="2413484"/>
            <a:ext cx="6029632" cy="2809027"/>
            <a:chOff x="4195187" y="2413484"/>
            <a:chExt cx="6029632" cy="2809027"/>
          </a:xfrm>
        </p:grpSpPr>
        <p:sp>
          <p:nvSpPr>
            <p:cNvPr id="6" name="Key_1">
              <a:extLst>
                <a:ext uri="{FF2B5EF4-FFF2-40B4-BE49-F238E27FC236}">
                  <a16:creationId xmlns="" xmlns:a16="http://schemas.microsoft.com/office/drawing/2014/main" id="{5B27AFDB-0CB4-451A-BE5E-E6B426D00D2E}"/>
                </a:ext>
              </a:extLst>
            </p:cNvPr>
            <p:cNvSpPr txBox="1"/>
            <p:nvPr>
              <p:custDataLst>
                <p:tags r:id="rId4"/>
              </p:custDataLst>
            </p:nvPr>
          </p:nvSpPr>
          <p:spPr>
            <a:xfrm>
              <a:off x="4195187" y="2413484"/>
              <a:ext cx="575478" cy="501548"/>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1.</a:t>
              </a:r>
              <a:endParaRPr lang="en-GB" sz="2800" dirty="0" err="1">
                <a:latin typeface="Geomanist Light" pitchFamily="50" charset="0"/>
              </a:endParaRPr>
            </a:p>
          </p:txBody>
        </p:sp>
        <p:sp>
          <p:nvSpPr>
            <p:cNvPr id="7" name="Description_1">
              <a:extLst>
                <a:ext uri="{FF2B5EF4-FFF2-40B4-BE49-F238E27FC236}">
                  <a16:creationId xmlns="" xmlns:a16="http://schemas.microsoft.com/office/drawing/2014/main" id="{597C3292-92B9-45E0-8AC2-4513E979679B}"/>
                </a:ext>
              </a:extLst>
            </p:cNvPr>
            <p:cNvSpPr txBox="1"/>
            <p:nvPr>
              <p:custDataLst>
                <p:tags r:id="rId5"/>
              </p:custDataLst>
            </p:nvPr>
          </p:nvSpPr>
          <p:spPr>
            <a:xfrm>
              <a:off x="4770665" y="2413484"/>
              <a:ext cx="5454154" cy="5271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a:latin typeface="Geomanist Light" pitchFamily="50" charset="0"/>
                </a:rPr>
                <a:t>Agree</a:t>
              </a:r>
              <a:endParaRPr lang="en-GB" sz="2800" dirty="0" err="1">
                <a:latin typeface="Geomanist Light" pitchFamily="50" charset="0"/>
              </a:endParaRPr>
            </a:p>
          </p:txBody>
        </p:sp>
        <p:sp>
          <p:nvSpPr>
            <p:cNvPr id="8" name="Value_1" hidden="1">
              <a:extLst>
                <a:ext uri="{FF2B5EF4-FFF2-40B4-BE49-F238E27FC236}">
                  <a16:creationId xmlns="" xmlns:a16="http://schemas.microsoft.com/office/drawing/2014/main" id="{D27F5BCD-D7ED-472B-A871-9DA565292E26}"/>
                </a:ext>
              </a:extLst>
            </p:cNvPr>
            <p:cNvSpPr txBox="1"/>
            <p:nvPr>
              <p:custDataLst>
                <p:tags r:id="rId6"/>
              </p:custDataLst>
            </p:nvPr>
          </p:nvSpPr>
          <p:spPr>
            <a:xfrm>
              <a:off x="4770665" y="2972439"/>
              <a:ext cx="405560" cy="355482"/>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9" name="Bar_1" hidden="1">
              <a:extLst>
                <a:ext uri="{FF2B5EF4-FFF2-40B4-BE49-F238E27FC236}">
                  <a16:creationId xmlns="" xmlns:a16="http://schemas.microsoft.com/office/drawing/2014/main" id="{97C15757-3FC2-4802-8E33-0633785F128F}"/>
                </a:ext>
              </a:extLst>
            </p:cNvPr>
            <p:cNvSpPr/>
            <p:nvPr>
              <p:custDataLst>
                <p:tags r:id="rId7"/>
              </p:custDataLst>
            </p:nvPr>
          </p:nvSpPr>
          <p:spPr>
            <a:xfrm>
              <a:off x="4770665" y="2940680"/>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0" name="Key_2">
              <a:extLst>
                <a:ext uri="{FF2B5EF4-FFF2-40B4-BE49-F238E27FC236}">
                  <a16:creationId xmlns="" xmlns:a16="http://schemas.microsoft.com/office/drawing/2014/main" id="{1469AAE4-2799-44C9-B381-845022ED32EC}"/>
                </a:ext>
              </a:extLst>
            </p:cNvPr>
            <p:cNvSpPr txBox="1"/>
            <p:nvPr>
              <p:custDataLst>
                <p:tags r:id="rId8"/>
              </p:custDataLst>
            </p:nvPr>
          </p:nvSpPr>
          <p:spPr>
            <a:xfrm>
              <a:off x="4195187" y="3341918"/>
              <a:ext cx="575478" cy="525272"/>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2.</a:t>
              </a:r>
              <a:endParaRPr lang="en-GB" sz="2800" dirty="0" err="1">
                <a:latin typeface="Geomanist Light" pitchFamily="50" charset="0"/>
              </a:endParaRPr>
            </a:p>
          </p:txBody>
        </p:sp>
        <p:sp>
          <p:nvSpPr>
            <p:cNvPr id="11" name="Description_2">
              <a:extLst>
                <a:ext uri="{FF2B5EF4-FFF2-40B4-BE49-F238E27FC236}">
                  <a16:creationId xmlns="" xmlns:a16="http://schemas.microsoft.com/office/drawing/2014/main" id="{86FDF839-1A49-4C58-9619-A88CD2F1F49E}"/>
                </a:ext>
              </a:extLst>
            </p:cNvPr>
            <p:cNvSpPr txBox="1"/>
            <p:nvPr>
              <p:custDataLst>
                <p:tags r:id="rId9"/>
              </p:custDataLst>
            </p:nvPr>
          </p:nvSpPr>
          <p:spPr>
            <a:xfrm>
              <a:off x="4770665" y="3341918"/>
              <a:ext cx="5454154" cy="527196"/>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a:latin typeface="Geomanist Light" pitchFamily="50" charset="0"/>
                </a:rPr>
                <a:t>Neither agree nor disagree</a:t>
              </a:r>
              <a:endParaRPr lang="en-GB" sz="2800" dirty="0" err="1">
                <a:latin typeface="Geomanist Light" pitchFamily="50" charset="0"/>
              </a:endParaRPr>
            </a:p>
          </p:txBody>
        </p:sp>
        <p:sp>
          <p:nvSpPr>
            <p:cNvPr id="12" name="Value_2" hidden="1">
              <a:extLst>
                <a:ext uri="{FF2B5EF4-FFF2-40B4-BE49-F238E27FC236}">
                  <a16:creationId xmlns="" xmlns:a16="http://schemas.microsoft.com/office/drawing/2014/main" id="{7E461210-04B1-4886-A806-DE1F33FD9167}"/>
                </a:ext>
              </a:extLst>
            </p:cNvPr>
            <p:cNvSpPr txBox="1"/>
            <p:nvPr>
              <p:custDataLst>
                <p:tags r:id="rId10"/>
              </p:custDataLst>
            </p:nvPr>
          </p:nvSpPr>
          <p:spPr>
            <a:xfrm>
              <a:off x="4770665" y="3900873"/>
              <a:ext cx="405560" cy="337721"/>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13" name="Bar_2" hidden="1">
              <a:extLst>
                <a:ext uri="{FF2B5EF4-FFF2-40B4-BE49-F238E27FC236}">
                  <a16:creationId xmlns="" xmlns:a16="http://schemas.microsoft.com/office/drawing/2014/main" id="{54F9A2B0-BE60-47E9-9EAE-B5F3F7014827}"/>
                </a:ext>
              </a:extLst>
            </p:cNvPr>
            <p:cNvSpPr/>
            <p:nvPr>
              <p:custDataLst>
                <p:tags r:id="rId11"/>
              </p:custDataLst>
            </p:nvPr>
          </p:nvSpPr>
          <p:spPr>
            <a:xfrm>
              <a:off x="4770665" y="3869115"/>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4" name="Key_3">
              <a:extLst>
                <a:ext uri="{FF2B5EF4-FFF2-40B4-BE49-F238E27FC236}">
                  <a16:creationId xmlns="" xmlns:a16="http://schemas.microsoft.com/office/drawing/2014/main" id="{9678438C-14A2-407B-A595-3F616DB309DF}"/>
                </a:ext>
              </a:extLst>
            </p:cNvPr>
            <p:cNvSpPr txBox="1"/>
            <p:nvPr>
              <p:custDataLst>
                <p:tags r:id="rId12"/>
              </p:custDataLst>
            </p:nvPr>
          </p:nvSpPr>
          <p:spPr>
            <a:xfrm>
              <a:off x="4195187" y="4270353"/>
              <a:ext cx="575478" cy="525272"/>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800">
                  <a:latin typeface="Geomanist Light" pitchFamily="50" charset="0"/>
                </a:rPr>
                <a:t>3.</a:t>
              </a:r>
              <a:endParaRPr lang="en-GB" sz="2800" dirty="0" err="1">
                <a:latin typeface="Geomanist Light" pitchFamily="50" charset="0"/>
              </a:endParaRPr>
            </a:p>
          </p:txBody>
        </p:sp>
        <p:sp>
          <p:nvSpPr>
            <p:cNvPr id="15" name="Description_3">
              <a:extLst>
                <a:ext uri="{FF2B5EF4-FFF2-40B4-BE49-F238E27FC236}">
                  <a16:creationId xmlns="" xmlns:a16="http://schemas.microsoft.com/office/drawing/2014/main" id="{6F46F48B-3E2E-45BE-8ACF-03F3FE6980A5}"/>
                </a:ext>
              </a:extLst>
            </p:cNvPr>
            <p:cNvSpPr txBox="1"/>
            <p:nvPr>
              <p:custDataLst>
                <p:tags r:id="rId13"/>
              </p:custDataLst>
            </p:nvPr>
          </p:nvSpPr>
          <p:spPr>
            <a:xfrm>
              <a:off x="4770665" y="4270353"/>
              <a:ext cx="5454154" cy="550920"/>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800">
                  <a:latin typeface="Geomanist Light" pitchFamily="50" charset="0"/>
                </a:rPr>
                <a:t>Disagree</a:t>
              </a:r>
              <a:endParaRPr lang="en-GB" sz="2800" dirty="0" err="1">
                <a:latin typeface="Geomanist Light" pitchFamily="50" charset="0"/>
              </a:endParaRPr>
            </a:p>
          </p:txBody>
        </p:sp>
        <p:sp>
          <p:nvSpPr>
            <p:cNvPr id="16" name="Value_3" hidden="1">
              <a:extLst>
                <a:ext uri="{FF2B5EF4-FFF2-40B4-BE49-F238E27FC236}">
                  <a16:creationId xmlns="" xmlns:a16="http://schemas.microsoft.com/office/drawing/2014/main" id="{A466A42A-0114-4118-BC44-9075209469A6}"/>
                </a:ext>
              </a:extLst>
            </p:cNvPr>
            <p:cNvSpPr txBox="1"/>
            <p:nvPr>
              <p:custDataLst>
                <p:tags r:id="rId14"/>
              </p:custDataLst>
            </p:nvPr>
          </p:nvSpPr>
          <p:spPr>
            <a:xfrm>
              <a:off x="4770665" y="4853031"/>
              <a:ext cx="405560" cy="337721"/>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2100">
                  <a:latin typeface="Geomanist Light" pitchFamily="50" charset="0"/>
                </a:rPr>
                <a:t>0%</a:t>
              </a:r>
              <a:endParaRPr lang="en-GB" sz="2100" dirty="0" err="1">
                <a:latin typeface="Geomanist Light" pitchFamily="50" charset="0"/>
              </a:endParaRPr>
            </a:p>
          </p:txBody>
        </p:sp>
        <p:sp>
          <p:nvSpPr>
            <p:cNvPr id="17" name="Bar_3" hidden="1">
              <a:extLst>
                <a:ext uri="{FF2B5EF4-FFF2-40B4-BE49-F238E27FC236}">
                  <a16:creationId xmlns="" xmlns:a16="http://schemas.microsoft.com/office/drawing/2014/main" id="{8D7A5676-A503-4F03-A4DF-965A2377C947}"/>
                </a:ext>
              </a:extLst>
            </p:cNvPr>
            <p:cNvSpPr/>
            <p:nvPr>
              <p:custDataLst>
                <p:tags r:id="rId15"/>
              </p:custDataLst>
            </p:nvPr>
          </p:nvSpPr>
          <p:spPr>
            <a:xfrm>
              <a:off x="4770665" y="4821273"/>
              <a:ext cx="0" cy="401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25" name="Canvas" hidden="1">
              <a:extLst>
                <a:ext uri="{FF2B5EF4-FFF2-40B4-BE49-F238E27FC236}">
                  <a16:creationId xmlns="" xmlns:a16="http://schemas.microsoft.com/office/drawing/2014/main" id="{63E4E973-F9F2-42F7-92BF-C79C04D8C17E}"/>
                </a:ext>
              </a:extLst>
            </p:cNvPr>
            <p:cNvSpPr/>
            <p:nvPr/>
          </p:nvSpPr>
          <p:spPr>
            <a:xfrm>
              <a:off x="4770665" y="2413484"/>
              <a:ext cx="4776083" cy="2809027"/>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grpSp>
      <p:sp>
        <p:nvSpPr>
          <p:cNvPr id="24" name="Countdown">
            <a:extLst>
              <a:ext uri="{FF2B5EF4-FFF2-40B4-BE49-F238E27FC236}">
                <a16:creationId xmlns="" xmlns:a16="http://schemas.microsoft.com/office/drawing/2014/main" id="{CB22B628-6BD7-4070-ADE1-FE908F0AA8D6}"/>
              </a:ext>
            </a:extLst>
          </p:cNvPr>
          <p:cNvSpPr/>
          <p:nvPr/>
        </p:nvSpPr>
        <p:spPr>
          <a:xfrm>
            <a:off x="6278756" y="647142"/>
            <a:ext cx="635000" cy="542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2800">
                <a:solidFill>
                  <a:schemeClr val="bg1"/>
                </a:solidFill>
                <a:latin typeface="Geomanist Light" pitchFamily="50" charset="0"/>
              </a:rPr>
              <a:t>30</a:t>
            </a:r>
            <a:endParaRPr lang="en-GB" sz="2800" dirty="0">
              <a:solidFill>
                <a:schemeClr val="bg1"/>
              </a:solidFill>
              <a:latin typeface="Geomanist Light" pitchFamily="50" charset="0"/>
            </a:endParaRPr>
          </a:p>
        </p:txBody>
      </p:sp>
      <p:pic>
        <p:nvPicPr>
          <p:cNvPr id="26" name="Picture 25">
            <a:extLst>
              <a:ext uri="{FF2B5EF4-FFF2-40B4-BE49-F238E27FC236}">
                <a16:creationId xmlns="" xmlns:a16="http://schemas.microsoft.com/office/drawing/2014/main" id="{4F265763-7568-43DD-905E-A254124F2F6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6140" y="6776320"/>
            <a:ext cx="1333128" cy="480952"/>
          </a:xfrm>
          <a:prstGeom prst="rect">
            <a:avLst/>
          </a:prstGeom>
        </p:spPr>
      </p:pic>
      <p:pic>
        <p:nvPicPr>
          <p:cNvPr id="27" name="Picture 26">
            <a:extLst>
              <a:ext uri="{FF2B5EF4-FFF2-40B4-BE49-F238E27FC236}">
                <a16:creationId xmlns="" xmlns:a16="http://schemas.microsoft.com/office/drawing/2014/main" id="{8A499919-9051-4EBA-929D-2DBB1126AA5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36897" y="6778193"/>
            <a:ext cx="1867170" cy="438727"/>
          </a:xfrm>
          <a:prstGeom prst="rect">
            <a:avLst/>
          </a:prstGeom>
        </p:spPr>
      </p:pic>
    </p:spTree>
    <p:custDataLst>
      <p:tags r:id="rId1"/>
    </p:custDataLst>
    <p:extLst>
      <p:ext uri="{BB962C8B-B14F-4D97-AF65-F5344CB8AC3E}">
        <p14:creationId xmlns:p14="http://schemas.microsoft.com/office/powerpoint/2010/main" val="2099001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1C11688-CE5E-40B6-B83B-E6755512CD0F}"/>
              </a:ext>
            </a:extLst>
          </p:cNvPr>
          <p:cNvSpPr>
            <a:spLocks noGrp="1"/>
          </p:cNvSpPr>
          <p:nvPr>
            <p:ph type="title"/>
          </p:nvPr>
        </p:nvSpPr>
        <p:spPr>
          <a:xfrm>
            <a:off x="234132" y="252239"/>
            <a:ext cx="4123611" cy="7101289"/>
          </a:xfrm>
        </p:spPr>
        <p:txBody>
          <a:bodyPr/>
          <a:lstStyle/>
          <a:p>
            <a:pPr algn="l"/>
            <a:r>
              <a:rPr lang="en-GB" sz="2800" dirty="0"/>
              <a:t/>
            </a:r>
            <a:br>
              <a:rPr lang="en-GB" sz="2800" dirty="0"/>
            </a:br>
            <a:r>
              <a:rPr lang="en-GB" sz="2800" dirty="0"/>
              <a:t>And finally, if there </a:t>
            </a:r>
            <a:br>
              <a:rPr lang="en-GB" sz="2800" dirty="0"/>
            </a:br>
            <a:r>
              <a:rPr lang="en-GB" sz="2800" dirty="0"/>
              <a:t>was to be a leadership </a:t>
            </a:r>
            <a:br>
              <a:rPr lang="en-GB" sz="2800" dirty="0"/>
            </a:br>
            <a:r>
              <a:rPr lang="en-GB" sz="2800" dirty="0"/>
              <a:t>election in the </a:t>
            </a:r>
            <a:br>
              <a:rPr lang="en-GB" sz="2800" dirty="0"/>
            </a:br>
            <a:r>
              <a:rPr lang="en-GB" sz="2800" dirty="0"/>
              <a:t>Conservative party in </a:t>
            </a:r>
            <a:br>
              <a:rPr lang="en-GB" sz="2800" dirty="0"/>
            </a:br>
            <a:r>
              <a:rPr lang="en-GB" sz="2800" dirty="0"/>
              <a:t>the coming months, </a:t>
            </a:r>
            <a:br>
              <a:rPr lang="en-GB" sz="2800" dirty="0"/>
            </a:br>
            <a:r>
              <a:rPr lang="en-GB" sz="2800" dirty="0"/>
              <a:t>who would you choose </a:t>
            </a:r>
            <a:br>
              <a:rPr lang="en-GB" sz="2800" dirty="0"/>
            </a:br>
            <a:r>
              <a:rPr lang="en-GB" sz="2800" dirty="0"/>
              <a:t>to take over </a:t>
            </a:r>
            <a:br>
              <a:rPr lang="en-GB" sz="2800" dirty="0"/>
            </a:br>
            <a:r>
              <a:rPr lang="en-GB" sz="2800" dirty="0"/>
              <a:t>as Conservative party </a:t>
            </a:r>
            <a:br>
              <a:rPr lang="en-GB" sz="2800" dirty="0"/>
            </a:br>
            <a:r>
              <a:rPr lang="en-GB" sz="2800" dirty="0"/>
              <a:t>leader and </a:t>
            </a:r>
            <a:br>
              <a:rPr lang="en-GB" sz="2800" dirty="0"/>
            </a:br>
            <a:r>
              <a:rPr lang="en-GB" sz="2800" dirty="0"/>
              <a:t>Prime Minister of the </a:t>
            </a:r>
            <a:br>
              <a:rPr lang="en-GB" sz="2800" dirty="0"/>
            </a:br>
            <a:r>
              <a:rPr lang="en-GB" sz="2800" dirty="0"/>
              <a:t>United Kingdom?</a:t>
            </a:r>
            <a:br>
              <a:rPr lang="en-GB" sz="2800" dirty="0"/>
            </a:br>
            <a:r>
              <a:rPr lang="en-GB" sz="2800" dirty="0"/>
              <a:t/>
            </a:r>
            <a:br>
              <a:rPr lang="en-GB" sz="2800" dirty="0"/>
            </a:br>
            <a:r>
              <a:rPr lang="en-GB" sz="2800" dirty="0"/>
              <a:t/>
            </a:r>
            <a:br>
              <a:rPr lang="en-GB" sz="2800" dirty="0"/>
            </a:br>
            <a:endParaRPr lang="en-GB" sz="2800" dirty="0"/>
          </a:p>
        </p:txBody>
      </p:sp>
      <p:sp>
        <p:nvSpPr>
          <p:cNvPr id="4" name="Text Placeholder 3" hidden="1">
            <a:extLst>
              <a:ext uri="{FF2B5EF4-FFF2-40B4-BE49-F238E27FC236}">
                <a16:creationId xmlns="" xmlns:a16="http://schemas.microsoft.com/office/drawing/2014/main" id="{2C4D91F9-4EA1-4452-ABD1-D1FA39B6EFEE}"/>
              </a:ext>
            </a:extLst>
          </p:cNvPr>
          <p:cNvSpPr>
            <a:spLocks noGrp="1"/>
          </p:cNvSpPr>
          <p:nvPr>
            <p:ph type="body" idx="1"/>
          </p:nvPr>
        </p:nvSpPr>
        <p:spPr>
          <a:xfrm>
            <a:off x="4914654" y="1405633"/>
            <a:ext cx="5328027" cy="4895268"/>
          </a:xfrm>
        </p:spPr>
        <p:txBody>
          <a:bodyPr/>
          <a:lstStyle/>
          <a:p>
            <a:endParaRPr lang="en-GB"/>
          </a:p>
        </p:txBody>
      </p:sp>
      <p:sp>
        <p:nvSpPr>
          <p:cNvPr id="2" name="Slide Number Placeholder 1">
            <a:extLst>
              <a:ext uri="{FF2B5EF4-FFF2-40B4-BE49-F238E27FC236}">
                <a16:creationId xmlns="" xmlns:a16="http://schemas.microsoft.com/office/drawing/2014/main" id="{39694C95-C1C1-4D7B-ABE8-0A583EAB6DC4}"/>
              </a:ext>
            </a:extLst>
          </p:cNvPr>
          <p:cNvSpPr>
            <a:spLocks noGrp="1"/>
          </p:cNvSpPr>
          <p:nvPr>
            <p:ph type="sldNum" sz="quarter" idx="10"/>
          </p:nvPr>
        </p:nvSpPr>
        <p:spPr>
          <a:prstGeom prst="rect">
            <a:avLst/>
          </a:prstGeom>
        </p:spPr>
        <p:txBody>
          <a:bodyPr/>
          <a:lstStyle/>
          <a:p>
            <a:fld id="{14AA2DE1-5066-4D50-B567-9AF08CBB7BF7}" type="slidenum">
              <a:rPr lang="en-GB" smtClean="0"/>
              <a:pPr/>
              <a:t>46</a:t>
            </a:fld>
            <a:endParaRPr lang="en-GB" dirty="0"/>
          </a:p>
        </p:txBody>
      </p:sp>
      <p:sp>
        <p:nvSpPr>
          <p:cNvPr id="5" name="OpenQuestion">
            <a:extLst>
              <a:ext uri="{FF2B5EF4-FFF2-40B4-BE49-F238E27FC236}">
                <a16:creationId xmlns="" xmlns:a16="http://schemas.microsoft.com/office/drawing/2014/main" id="{868CB8E6-78B1-4BA1-AEA1-98AE181E5D67}"/>
              </a:ext>
            </a:extLst>
          </p:cNvPr>
          <p:cNvSpPr/>
          <p:nvPr>
            <p:custDataLst>
              <p:tags r:id="rId2"/>
            </p:custDataLst>
          </p:nvPr>
        </p:nvSpPr>
        <p:spPr>
          <a:xfrm>
            <a:off x="9423400" y="7704752"/>
            <a:ext cx="1270000" cy="221023"/>
          </a:xfrm>
          <a:prstGeom prst="actionButtonSou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GB" sz="800">
                <a:solidFill>
                  <a:schemeClr val="bg1"/>
                </a:solidFill>
                <a:latin typeface="Geomanist Light" pitchFamily="50" charset="0"/>
              </a:rPr>
              <a:t>Vote Trigger</a:t>
            </a:r>
            <a:endParaRPr lang="en-GB" sz="800" dirty="0" err="1">
              <a:solidFill>
                <a:schemeClr val="bg1"/>
              </a:solidFill>
              <a:latin typeface="Geomanist Light" pitchFamily="50" charset="0"/>
            </a:endParaRPr>
          </a:p>
        </p:txBody>
      </p:sp>
      <p:sp>
        <p:nvSpPr>
          <p:cNvPr id="32" name="VoteNow">
            <a:extLst>
              <a:ext uri="{FF2B5EF4-FFF2-40B4-BE49-F238E27FC236}">
                <a16:creationId xmlns="" xmlns:a16="http://schemas.microsoft.com/office/drawing/2014/main" id="{26ADDE1D-09CA-4DF8-A211-BF9045B38D5E}"/>
              </a:ext>
            </a:extLst>
          </p:cNvPr>
          <p:cNvSpPr/>
          <p:nvPr/>
        </p:nvSpPr>
        <p:spPr>
          <a:xfrm>
            <a:off x="3789309" y="411881"/>
            <a:ext cx="2350122" cy="566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spcBef>
                <a:spcPts val="2400"/>
              </a:spcBef>
              <a:buClr>
                <a:schemeClr val="bg2"/>
              </a:buClr>
            </a:pPr>
            <a:r>
              <a:rPr lang="en-GB" sz="2800" dirty="0">
                <a:solidFill>
                  <a:schemeClr val="bg1"/>
                </a:solidFill>
                <a:latin typeface="Geomanist Light" pitchFamily="50" charset="0"/>
              </a:rPr>
              <a:t>POLL OPEN</a:t>
            </a:r>
          </a:p>
        </p:txBody>
      </p:sp>
      <p:grpSp>
        <p:nvGrpSpPr>
          <p:cNvPr id="45" name="Chart">
            <a:extLst>
              <a:ext uri="{FF2B5EF4-FFF2-40B4-BE49-F238E27FC236}">
                <a16:creationId xmlns="" xmlns:a16="http://schemas.microsoft.com/office/drawing/2014/main" id="{4BD8B131-0CD1-40F1-8D85-B4EBBA414FB8}"/>
              </a:ext>
            </a:extLst>
          </p:cNvPr>
          <p:cNvGrpSpPr/>
          <p:nvPr>
            <p:custDataLst>
              <p:tags r:id="rId3"/>
            </p:custDataLst>
          </p:nvPr>
        </p:nvGrpSpPr>
        <p:grpSpPr>
          <a:xfrm>
            <a:off x="4914654" y="1405633"/>
            <a:ext cx="5328026" cy="4764615"/>
            <a:chOff x="4914654" y="1405633"/>
            <a:chExt cx="5328026" cy="4764615"/>
          </a:xfrm>
        </p:grpSpPr>
        <p:sp>
          <p:nvSpPr>
            <p:cNvPr id="6" name="Key_1">
              <a:extLst>
                <a:ext uri="{FF2B5EF4-FFF2-40B4-BE49-F238E27FC236}">
                  <a16:creationId xmlns="" xmlns:a16="http://schemas.microsoft.com/office/drawing/2014/main" id="{0C83F7BB-E9EF-4B11-899C-3B6F2B942EE3}"/>
                </a:ext>
              </a:extLst>
            </p:cNvPr>
            <p:cNvSpPr txBox="1"/>
            <p:nvPr>
              <p:custDataLst>
                <p:tags r:id="rId4"/>
              </p:custDataLst>
            </p:nvPr>
          </p:nvSpPr>
          <p:spPr>
            <a:xfrm>
              <a:off x="4914654" y="1405633"/>
              <a:ext cx="522579" cy="435440"/>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269">
                  <a:latin typeface="Geomanist Light" pitchFamily="50" charset="0"/>
                </a:rPr>
                <a:t>1.</a:t>
              </a:r>
              <a:endParaRPr lang="en-GB" sz="2269" dirty="0" err="1">
                <a:latin typeface="Geomanist Light" pitchFamily="50" charset="0"/>
              </a:endParaRPr>
            </a:p>
          </p:txBody>
        </p:sp>
        <p:sp>
          <p:nvSpPr>
            <p:cNvPr id="7" name="Description_1">
              <a:extLst>
                <a:ext uri="{FF2B5EF4-FFF2-40B4-BE49-F238E27FC236}">
                  <a16:creationId xmlns="" xmlns:a16="http://schemas.microsoft.com/office/drawing/2014/main" id="{F00E7385-75D4-47A0-AFB6-DDE6724E6516}"/>
                </a:ext>
              </a:extLst>
            </p:cNvPr>
            <p:cNvSpPr txBox="1"/>
            <p:nvPr>
              <p:custDataLst>
                <p:tags r:id="rId5"/>
              </p:custDataLst>
            </p:nvPr>
          </p:nvSpPr>
          <p:spPr>
            <a:xfrm>
              <a:off x="5437233" y="1405633"/>
              <a:ext cx="4805447" cy="461088"/>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269">
                  <a:latin typeface="Geomanist Light" pitchFamily="50" charset="0"/>
                </a:rPr>
                <a:t>Theresa May</a:t>
              </a:r>
              <a:endParaRPr lang="en-GB" sz="2269" dirty="0" err="1">
                <a:latin typeface="Geomanist Light" pitchFamily="50" charset="0"/>
              </a:endParaRPr>
            </a:p>
          </p:txBody>
        </p:sp>
        <p:sp>
          <p:nvSpPr>
            <p:cNvPr id="8" name="Value_1" hidden="1">
              <a:extLst>
                <a:ext uri="{FF2B5EF4-FFF2-40B4-BE49-F238E27FC236}">
                  <a16:creationId xmlns="" xmlns:a16="http://schemas.microsoft.com/office/drawing/2014/main" id="{68708E47-C1F5-4E9F-9189-9F30D8163625}"/>
                </a:ext>
              </a:extLst>
            </p:cNvPr>
            <p:cNvSpPr txBox="1"/>
            <p:nvPr>
              <p:custDataLst>
                <p:tags r:id="rId6"/>
              </p:custDataLst>
            </p:nvPr>
          </p:nvSpPr>
          <p:spPr>
            <a:xfrm>
              <a:off x="5437233" y="1896332"/>
              <a:ext cx="343043" cy="288156"/>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1702">
                  <a:latin typeface="Geomanist Light" pitchFamily="50" charset="0"/>
                </a:rPr>
                <a:t>0%</a:t>
              </a:r>
              <a:endParaRPr lang="en-GB" sz="1702" dirty="0" err="1">
                <a:latin typeface="Geomanist Light" pitchFamily="50" charset="0"/>
              </a:endParaRPr>
            </a:p>
          </p:txBody>
        </p:sp>
        <p:sp>
          <p:nvSpPr>
            <p:cNvPr id="9" name="Bar_1" hidden="1">
              <a:extLst>
                <a:ext uri="{FF2B5EF4-FFF2-40B4-BE49-F238E27FC236}">
                  <a16:creationId xmlns="" xmlns:a16="http://schemas.microsoft.com/office/drawing/2014/main" id="{6A29D738-46C2-4EEA-8C43-2835345FDAF2}"/>
                </a:ext>
              </a:extLst>
            </p:cNvPr>
            <p:cNvSpPr/>
            <p:nvPr>
              <p:custDataLst>
                <p:tags r:id="rId7"/>
              </p:custDataLst>
            </p:nvPr>
          </p:nvSpPr>
          <p:spPr>
            <a:xfrm>
              <a:off x="5437233" y="1866721"/>
              <a:ext cx="0" cy="3330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0" name="Key_2">
              <a:extLst>
                <a:ext uri="{FF2B5EF4-FFF2-40B4-BE49-F238E27FC236}">
                  <a16:creationId xmlns="" xmlns:a16="http://schemas.microsoft.com/office/drawing/2014/main" id="{693DA8C4-76D5-49C4-B01B-334B06060900}"/>
                </a:ext>
              </a:extLst>
            </p:cNvPr>
            <p:cNvSpPr txBox="1"/>
            <p:nvPr>
              <p:custDataLst>
                <p:tags r:id="rId8"/>
              </p:custDataLst>
            </p:nvPr>
          </p:nvSpPr>
          <p:spPr>
            <a:xfrm>
              <a:off x="4914654" y="2199735"/>
              <a:ext cx="522579" cy="435440"/>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269">
                  <a:latin typeface="Geomanist Light" pitchFamily="50" charset="0"/>
                </a:rPr>
                <a:t>2.</a:t>
              </a:r>
              <a:endParaRPr lang="en-GB" sz="2269" dirty="0" err="1">
                <a:latin typeface="Geomanist Light" pitchFamily="50" charset="0"/>
              </a:endParaRPr>
            </a:p>
          </p:txBody>
        </p:sp>
        <p:sp>
          <p:nvSpPr>
            <p:cNvPr id="11" name="Description_2">
              <a:extLst>
                <a:ext uri="{FF2B5EF4-FFF2-40B4-BE49-F238E27FC236}">
                  <a16:creationId xmlns="" xmlns:a16="http://schemas.microsoft.com/office/drawing/2014/main" id="{AA1FF677-61EB-409F-A6B6-1F06D6387C08}"/>
                </a:ext>
              </a:extLst>
            </p:cNvPr>
            <p:cNvSpPr txBox="1"/>
            <p:nvPr>
              <p:custDataLst>
                <p:tags r:id="rId9"/>
              </p:custDataLst>
            </p:nvPr>
          </p:nvSpPr>
          <p:spPr>
            <a:xfrm>
              <a:off x="5437233" y="2199735"/>
              <a:ext cx="4805447" cy="461088"/>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269">
                  <a:latin typeface="Geomanist Light" pitchFamily="50" charset="0"/>
                </a:rPr>
                <a:t>Boris Johnson</a:t>
              </a:r>
              <a:endParaRPr lang="en-GB" sz="2269" dirty="0" err="1">
                <a:latin typeface="Geomanist Light" pitchFamily="50" charset="0"/>
              </a:endParaRPr>
            </a:p>
          </p:txBody>
        </p:sp>
        <p:sp>
          <p:nvSpPr>
            <p:cNvPr id="12" name="Value_2" hidden="1">
              <a:extLst>
                <a:ext uri="{FF2B5EF4-FFF2-40B4-BE49-F238E27FC236}">
                  <a16:creationId xmlns="" xmlns:a16="http://schemas.microsoft.com/office/drawing/2014/main" id="{797FBAD6-2586-452B-849F-11FC9559ADEB}"/>
                </a:ext>
              </a:extLst>
            </p:cNvPr>
            <p:cNvSpPr txBox="1"/>
            <p:nvPr>
              <p:custDataLst>
                <p:tags r:id="rId10"/>
              </p:custDataLst>
            </p:nvPr>
          </p:nvSpPr>
          <p:spPr>
            <a:xfrm>
              <a:off x="5437233" y="2690434"/>
              <a:ext cx="343043" cy="288156"/>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1702">
                  <a:latin typeface="Geomanist Light" pitchFamily="50" charset="0"/>
                </a:rPr>
                <a:t>0%</a:t>
              </a:r>
              <a:endParaRPr lang="en-GB" sz="1702" dirty="0" err="1">
                <a:latin typeface="Geomanist Light" pitchFamily="50" charset="0"/>
              </a:endParaRPr>
            </a:p>
          </p:txBody>
        </p:sp>
        <p:sp>
          <p:nvSpPr>
            <p:cNvPr id="13" name="Bar_2" hidden="1">
              <a:extLst>
                <a:ext uri="{FF2B5EF4-FFF2-40B4-BE49-F238E27FC236}">
                  <a16:creationId xmlns="" xmlns:a16="http://schemas.microsoft.com/office/drawing/2014/main" id="{1D58BDFA-7064-4A4D-A4CD-D8710A238128}"/>
                </a:ext>
              </a:extLst>
            </p:cNvPr>
            <p:cNvSpPr/>
            <p:nvPr>
              <p:custDataLst>
                <p:tags r:id="rId11"/>
              </p:custDataLst>
            </p:nvPr>
          </p:nvSpPr>
          <p:spPr>
            <a:xfrm>
              <a:off x="5437233" y="2660823"/>
              <a:ext cx="0" cy="3330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4" name="Key_3">
              <a:extLst>
                <a:ext uri="{FF2B5EF4-FFF2-40B4-BE49-F238E27FC236}">
                  <a16:creationId xmlns="" xmlns:a16="http://schemas.microsoft.com/office/drawing/2014/main" id="{502F6351-D86A-439D-92C8-8CB91E21CCE1}"/>
                </a:ext>
              </a:extLst>
            </p:cNvPr>
            <p:cNvSpPr txBox="1"/>
            <p:nvPr>
              <p:custDataLst>
                <p:tags r:id="rId12"/>
              </p:custDataLst>
            </p:nvPr>
          </p:nvSpPr>
          <p:spPr>
            <a:xfrm>
              <a:off x="4914654" y="2993838"/>
              <a:ext cx="522579" cy="435440"/>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269">
                  <a:latin typeface="Geomanist Light" pitchFamily="50" charset="0"/>
                </a:rPr>
                <a:t>3.</a:t>
              </a:r>
              <a:endParaRPr lang="en-GB" sz="2269" dirty="0" err="1">
                <a:latin typeface="Geomanist Light" pitchFamily="50" charset="0"/>
              </a:endParaRPr>
            </a:p>
          </p:txBody>
        </p:sp>
        <p:sp>
          <p:nvSpPr>
            <p:cNvPr id="15" name="Description_3">
              <a:extLst>
                <a:ext uri="{FF2B5EF4-FFF2-40B4-BE49-F238E27FC236}">
                  <a16:creationId xmlns="" xmlns:a16="http://schemas.microsoft.com/office/drawing/2014/main" id="{680B0C7A-C21D-4BBE-ABBE-9F59C31366AD}"/>
                </a:ext>
              </a:extLst>
            </p:cNvPr>
            <p:cNvSpPr txBox="1"/>
            <p:nvPr>
              <p:custDataLst>
                <p:tags r:id="rId13"/>
              </p:custDataLst>
            </p:nvPr>
          </p:nvSpPr>
          <p:spPr>
            <a:xfrm>
              <a:off x="5437233" y="2993838"/>
              <a:ext cx="4805447" cy="461088"/>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269">
                  <a:latin typeface="Geomanist Light" pitchFamily="50" charset="0"/>
                </a:rPr>
                <a:t>Philip Hammond</a:t>
              </a:r>
              <a:endParaRPr lang="en-GB" sz="2269" dirty="0" err="1">
                <a:latin typeface="Geomanist Light" pitchFamily="50" charset="0"/>
              </a:endParaRPr>
            </a:p>
          </p:txBody>
        </p:sp>
        <p:sp>
          <p:nvSpPr>
            <p:cNvPr id="16" name="Value_3" hidden="1">
              <a:extLst>
                <a:ext uri="{FF2B5EF4-FFF2-40B4-BE49-F238E27FC236}">
                  <a16:creationId xmlns="" xmlns:a16="http://schemas.microsoft.com/office/drawing/2014/main" id="{F94B1DC6-3CFE-45D9-A92A-985FE1BD9045}"/>
                </a:ext>
              </a:extLst>
            </p:cNvPr>
            <p:cNvSpPr txBox="1"/>
            <p:nvPr>
              <p:custDataLst>
                <p:tags r:id="rId14"/>
              </p:custDataLst>
            </p:nvPr>
          </p:nvSpPr>
          <p:spPr>
            <a:xfrm>
              <a:off x="5437233" y="3484537"/>
              <a:ext cx="343043" cy="288156"/>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1702">
                  <a:latin typeface="Geomanist Light" pitchFamily="50" charset="0"/>
                </a:rPr>
                <a:t>0%</a:t>
              </a:r>
              <a:endParaRPr lang="en-GB" sz="1702" dirty="0" err="1">
                <a:latin typeface="Geomanist Light" pitchFamily="50" charset="0"/>
              </a:endParaRPr>
            </a:p>
          </p:txBody>
        </p:sp>
        <p:sp>
          <p:nvSpPr>
            <p:cNvPr id="17" name="Bar_3" hidden="1">
              <a:extLst>
                <a:ext uri="{FF2B5EF4-FFF2-40B4-BE49-F238E27FC236}">
                  <a16:creationId xmlns="" xmlns:a16="http://schemas.microsoft.com/office/drawing/2014/main" id="{75DFA639-B147-4BC5-ABC4-DBA8976F2DAE}"/>
                </a:ext>
              </a:extLst>
            </p:cNvPr>
            <p:cNvSpPr/>
            <p:nvPr>
              <p:custDataLst>
                <p:tags r:id="rId15"/>
              </p:custDataLst>
            </p:nvPr>
          </p:nvSpPr>
          <p:spPr>
            <a:xfrm>
              <a:off x="5437233" y="3454926"/>
              <a:ext cx="0" cy="3330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18" name="Key_4">
              <a:extLst>
                <a:ext uri="{FF2B5EF4-FFF2-40B4-BE49-F238E27FC236}">
                  <a16:creationId xmlns="" xmlns:a16="http://schemas.microsoft.com/office/drawing/2014/main" id="{B2F7BDC6-59E4-4FBB-BC37-3AF3255BB591}"/>
                </a:ext>
              </a:extLst>
            </p:cNvPr>
            <p:cNvSpPr txBox="1"/>
            <p:nvPr>
              <p:custDataLst>
                <p:tags r:id="rId16"/>
              </p:custDataLst>
            </p:nvPr>
          </p:nvSpPr>
          <p:spPr>
            <a:xfrm>
              <a:off x="4914654" y="3787940"/>
              <a:ext cx="522579" cy="435440"/>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269">
                  <a:latin typeface="Geomanist Light" pitchFamily="50" charset="0"/>
                </a:rPr>
                <a:t>4.</a:t>
              </a:r>
              <a:endParaRPr lang="en-GB" sz="2269" dirty="0" err="1">
                <a:latin typeface="Geomanist Light" pitchFamily="50" charset="0"/>
              </a:endParaRPr>
            </a:p>
          </p:txBody>
        </p:sp>
        <p:sp>
          <p:nvSpPr>
            <p:cNvPr id="19" name="Description_4">
              <a:extLst>
                <a:ext uri="{FF2B5EF4-FFF2-40B4-BE49-F238E27FC236}">
                  <a16:creationId xmlns="" xmlns:a16="http://schemas.microsoft.com/office/drawing/2014/main" id="{2F432747-FB41-475C-98A3-0EABE2821BBF}"/>
                </a:ext>
              </a:extLst>
            </p:cNvPr>
            <p:cNvSpPr txBox="1"/>
            <p:nvPr>
              <p:custDataLst>
                <p:tags r:id="rId17"/>
              </p:custDataLst>
            </p:nvPr>
          </p:nvSpPr>
          <p:spPr>
            <a:xfrm>
              <a:off x="5437233" y="3787940"/>
              <a:ext cx="4805447" cy="461088"/>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269">
                  <a:latin typeface="Geomanist Light" pitchFamily="50" charset="0"/>
                </a:rPr>
                <a:t>Jacob Rees-Mogg</a:t>
              </a:r>
              <a:endParaRPr lang="en-GB" sz="2269" dirty="0" err="1">
                <a:latin typeface="Geomanist Light" pitchFamily="50" charset="0"/>
              </a:endParaRPr>
            </a:p>
          </p:txBody>
        </p:sp>
        <p:sp>
          <p:nvSpPr>
            <p:cNvPr id="20" name="Value_4" hidden="1">
              <a:extLst>
                <a:ext uri="{FF2B5EF4-FFF2-40B4-BE49-F238E27FC236}">
                  <a16:creationId xmlns="" xmlns:a16="http://schemas.microsoft.com/office/drawing/2014/main" id="{052FAF29-DD57-4383-BA5C-900E6BC73EAD}"/>
                </a:ext>
              </a:extLst>
            </p:cNvPr>
            <p:cNvSpPr txBox="1"/>
            <p:nvPr>
              <p:custDataLst>
                <p:tags r:id="rId18"/>
              </p:custDataLst>
            </p:nvPr>
          </p:nvSpPr>
          <p:spPr>
            <a:xfrm>
              <a:off x="5437233" y="4278639"/>
              <a:ext cx="343043" cy="288156"/>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1702">
                  <a:latin typeface="Geomanist Light" pitchFamily="50" charset="0"/>
                </a:rPr>
                <a:t>0%</a:t>
              </a:r>
              <a:endParaRPr lang="en-GB" sz="1702" dirty="0" err="1">
                <a:latin typeface="Geomanist Light" pitchFamily="50" charset="0"/>
              </a:endParaRPr>
            </a:p>
          </p:txBody>
        </p:sp>
        <p:sp>
          <p:nvSpPr>
            <p:cNvPr id="21" name="Bar_4" hidden="1">
              <a:extLst>
                <a:ext uri="{FF2B5EF4-FFF2-40B4-BE49-F238E27FC236}">
                  <a16:creationId xmlns="" xmlns:a16="http://schemas.microsoft.com/office/drawing/2014/main" id="{2EFC0D72-901A-4E09-A6C0-E7DAE7F810D2}"/>
                </a:ext>
              </a:extLst>
            </p:cNvPr>
            <p:cNvSpPr/>
            <p:nvPr>
              <p:custDataLst>
                <p:tags r:id="rId19"/>
              </p:custDataLst>
            </p:nvPr>
          </p:nvSpPr>
          <p:spPr>
            <a:xfrm>
              <a:off x="5437233" y="4249029"/>
              <a:ext cx="0" cy="3330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22" name="Key_5">
              <a:extLst>
                <a:ext uri="{FF2B5EF4-FFF2-40B4-BE49-F238E27FC236}">
                  <a16:creationId xmlns="" xmlns:a16="http://schemas.microsoft.com/office/drawing/2014/main" id="{FF9E9BE6-BBED-4C8F-93FE-29D334B27776}"/>
                </a:ext>
              </a:extLst>
            </p:cNvPr>
            <p:cNvSpPr txBox="1"/>
            <p:nvPr>
              <p:custDataLst>
                <p:tags r:id="rId20"/>
              </p:custDataLst>
            </p:nvPr>
          </p:nvSpPr>
          <p:spPr>
            <a:xfrm>
              <a:off x="4914654" y="4582043"/>
              <a:ext cx="522579" cy="435440"/>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269">
                  <a:latin typeface="Geomanist Light" pitchFamily="50" charset="0"/>
                </a:rPr>
                <a:t>5.</a:t>
              </a:r>
              <a:endParaRPr lang="en-GB" sz="2269" dirty="0" err="1">
                <a:latin typeface="Geomanist Light" pitchFamily="50" charset="0"/>
              </a:endParaRPr>
            </a:p>
          </p:txBody>
        </p:sp>
        <p:sp>
          <p:nvSpPr>
            <p:cNvPr id="23" name="Description_5">
              <a:extLst>
                <a:ext uri="{FF2B5EF4-FFF2-40B4-BE49-F238E27FC236}">
                  <a16:creationId xmlns="" xmlns:a16="http://schemas.microsoft.com/office/drawing/2014/main" id="{3C1D3131-09CB-4809-9D51-7FE9A3FDF316}"/>
                </a:ext>
              </a:extLst>
            </p:cNvPr>
            <p:cNvSpPr txBox="1"/>
            <p:nvPr>
              <p:custDataLst>
                <p:tags r:id="rId21"/>
              </p:custDataLst>
            </p:nvPr>
          </p:nvSpPr>
          <p:spPr>
            <a:xfrm>
              <a:off x="5437233" y="4582043"/>
              <a:ext cx="4805447" cy="461088"/>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269">
                  <a:latin typeface="Geomanist Light" pitchFamily="50" charset="0"/>
                </a:rPr>
                <a:t>None of these</a:t>
              </a:r>
              <a:endParaRPr lang="en-GB" sz="2269" dirty="0" err="1">
                <a:latin typeface="Geomanist Light" pitchFamily="50" charset="0"/>
              </a:endParaRPr>
            </a:p>
          </p:txBody>
        </p:sp>
        <p:sp>
          <p:nvSpPr>
            <p:cNvPr id="24" name="Value_5" hidden="1">
              <a:extLst>
                <a:ext uri="{FF2B5EF4-FFF2-40B4-BE49-F238E27FC236}">
                  <a16:creationId xmlns="" xmlns:a16="http://schemas.microsoft.com/office/drawing/2014/main" id="{E0AFCC9E-04C3-4E75-A10F-7208BADE1C39}"/>
                </a:ext>
              </a:extLst>
            </p:cNvPr>
            <p:cNvSpPr txBox="1"/>
            <p:nvPr>
              <p:custDataLst>
                <p:tags r:id="rId22"/>
              </p:custDataLst>
            </p:nvPr>
          </p:nvSpPr>
          <p:spPr>
            <a:xfrm>
              <a:off x="5437233" y="5072742"/>
              <a:ext cx="343043" cy="288156"/>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1702">
                  <a:latin typeface="Geomanist Light" pitchFamily="50" charset="0"/>
                </a:rPr>
                <a:t>0%</a:t>
              </a:r>
              <a:endParaRPr lang="en-GB" sz="1702" dirty="0" err="1">
                <a:latin typeface="Geomanist Light" pitchFamily="50" charset="0"/>
              </a:endParaRPr>
            </a:p>
          </p:txBody>
        </p:sp>
        <p:sp>
          <p:nvSpPr>
            <p:cNvPr id="25" name="Bar_5" hidden="1">
              <a:extLst>
                <a:ext uri="{FF2B5EF4-FFF2-40B4-BE49-F238E27FC236}">
                  <a16:creationId xmlns="" xmlns:a16="http://schemas.microsoft.com/office/drawing/2014/main" id="{64DE926E-09FC-407C-8C34-7611C8C0D259}"/>
                </a:ext>
              </a:extLst>
            </p:cNvPr>
            <p:cNvSpPr/>
            <p:nvPr>
              <p:custDataLst>
                <p:tags r:id="rId23"/>
              </p:custDataLst>
            </p:nvPr>
          </p:nvSpPr>
          <p:spPr>
            <a:xfrm>
              <a:off x="5437233" y="5043131"/>
              <a:ext cx="0" cy="3330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26" name="Key_6">
              <a:extLst>
                <a:ext uri="{FF2B5EF4-FFF2-40B4-BE49-F238E27FC236}">
                  <a16:creationId xmlns="" xmlns:a16="http://schemas.microsoft.com/office/drawing/2014/main" id="{AB06640F-E3E3-4CAB-8881-C11B63775EDA}"/>
                </a:ext>
              </a:extLst>
            </p:cNvPr>
            <p:cNvSpPr txBox="1"/>
            <p:nvPr>
              <p:custDataLst>
                <p:tags r:id="rId24"/>
              </p:custDataLst>
            </p:nvPr>
          </p:nvSpPr>
          <p:spPr>
            <a:xfrm>
              <a:off x="4914654" y="5376146"/>
              <a:ext cx="522579" cy="435440"/>
            </a:xfrm>
            <a:prstGeom prst="rect">
              <a:avLst/>
            </a:prstGeom>
            <a:noFill/>
          </p:spPr>
          <p:txBody>
            <a:bodyPr vert="horz" wrap="none" lIns="95250" tIns="50800" rIns="203200" bIns="0" rtlCol="0" anchor="t">
              <a:spAutoFit/>
            </a:bodyPr>
            <a:lstStyle/>
            <a:p>
              <a:pPr algn="r">
                <a:lnSpc>
                  <a:spcPct val="110000"/>
                </a:lnSpc>
                <a:spcBef>
                  <a:spcPts val="2400"/>
                </a:spcBef>
                <a:buClr>
                  <a:schemeClr val="bg2"/>
                </a:buClr>
              </a:pPr>
              <a:r>
                <a:rPr lang="en-GB" sz="2269">
                  <a:latin typeface="Geomanist Light" pitchFamily="50" charset="0"/>
                </a:rPr>
                <a:t>6.</a:t>
              </a:r>
              <a:endParaRPr lang="en-GB" sz="2269" dirty="0" err="1">
                <a:latin typeface="Geomanist Light" pitchFamily="50" charset="0"/>
              </a:endParaRPr>
            </a:p>
          </p:txBody>
        </p:sp>
        <p:sp>
          <p:nvSpPr>
            <p:cNvPr id="27" name="Description_6">
              <a:extLst>
                <a:ext uri="{FF2B5EF4-FFF2-40B4-BE49-F238E27FC236}">
                  <a16:creationId xmlns="" xmlns:a16="http://schemas.microsoft.com/office/drawing/2014/main" id="{A880051B-8333-426E-8471-DE321EED5BBC}"/>
                </a:ext>
              </a:extLst>
            </p:cNvPr>
            <p:cNvSpPr txBox="1"/>
            <p:nvPr>
              <p:custDataLst>
                <p:tags r:id="rId25"/>
              </p:custDataLst>
            </p:nvPr>
          </p:nvSpPr>
          <p:spPr>
            <a:xfrm>
              <a:off x="5437233" y="5376146"/>
              <a:ext cx="4805447" cy="461088"/>
            </a:xfrm>
            <a:prstGeom prst="rect">
              <a:avLst/>
            </a:prstGeom>
            <a:noFill/>
          </p:spPr>
          <p:txBody>
            <a:bodyPr vert="horz" wrap="square" lIns="0" tIns="50800" rIns="0" bIns="25400" rtlCol="0" anchor="t">
              <a:spAutoFit/>
            </a:bodyPr>
            <a:lstStyle/>
            <a:p>
              <a:pPr>
                <a:lnSpc>
                  <a:spcPct val="110000"/>
                </a:lnSpc>
                <a:spcBef>
                  <a:spcPts val="2400"/>
                </a:spcBef>
                <a:buClr>
                  <a:schemeClr val="bg2"/>
                </a:buClr>
              </a:pPr>
              <a:r>
                <a:rPr lang="en-GB" sz="2269">
                  <a:latin typeface="Geomanist Light" pitchFamily="50" charset="0"/>
                </a:rPr>
                <a:t>I don’t know</a:t>
              </a:r>
              <a:endParaRPr lang="en-GB" sz="2269" dirty="0" err="1">
                <a:latin typeface="Geomanist Light" pitchFamily="50" charset="0"/>
              </a:endParaRPr>
            </a:p>
          </p:txBody>
        </p:sp>
        <p:sp>
          <p:nvSpPr>
            <p:cNvPr id="28" name="Value_6" hidden="1">
              <a:extLst>
                <a:ext uri="{FF2B5EF4-FFF2-40B4-BE49-F238E27FC236}">
                  <a16:creationId xmlns="" xmlns:a16="http://schemas.microsoft.com/office/drawing/2014/main" id="{9CD65FD3-C09B-478F-8B6A-C8F514E39D24}"/>
                </a:ext>
              </a:extLst>
            </p:cNvPr>
            <p:cNvSpPr txBox="1"/>
            <p:nvPr>
              <p:custDataLst>
                <p:tags r:id="rId26"/>
              </p:custDataLst>
            </p:nvPr>
          </p:nvSpPr>
          <p:spPr>
            <a:xfrm>
              <a:off x="5437233" y="5866845"/>
              <a:ext cx="343043" cy="288156"/>
            </a:xfrm>
            <a:prstGeom prst="rect">
              <a:avLst/>
            </a:prstGeom>
            <a:noFill/>
          </p:spPr>
          <p:txBody>
            <a:bodyPr vert="horz" wrap="none" lIns="76200" tIns="0" rIns="0" bIns="0" rtlCol="0" anchor="t">
              <a:spAutoFit/>
            </a:bodyPr>
            <a:lstStyle/>
            <a:p>
              <a:pPr>
                <a:lnSpc>
                  <a:spcPct val="110000"/>
                </a:lnSpc>
                <a:spcBef>
                  <a:spcPts val="2400"/>
                </a:spcBef>
                <a:buClr>
                  <a:schemeClr val="bg2"/>
                </a:buClr>
              </a:pPr>
              <a:r>
                <a:rPr lang="en-GB" sz="1702">
                  <a:latin typeface="Geomanist Light" pitchFamily="50" charset="0"/>
                </a:rPr>
                <a:t>0%</a:t>
              </a:r>
              <a:endParaRPr lang="en-GB" sz="1702" dirty="0" err="1">
                <a:latin typeface="Geomanist Light" pitchFamily="50" charset="0"/>
              </a:endParaRPr>
            </a:p>
          </p:txBody>
        </p:sp>
        <p:sp>
          <p:nvSpPr>
            <p:cNvPr id="29" name="Bar_6" hidden="1">
              <a:extLst>
                <a:ext uri="{FF2B5EF4-FFF2-40B4-BE49-F238E27FC236}">
                  <a16:creationId xmlns="" xmlns:a16="http://schemas.microsoft.com/office/drawing/2014/main" id="{A058E544-2D64-45ED-BDB2-745EB53ABCE9}"/>
                </a:ext>
              </a:extLst>
            </p:cNvPr>
            <p:cNvSpPr/>
            <p:nvPr>
              <p:custDataLst>
                <p:tags r:id="rId27"/>
              </p:custDataLst>
            </p:nvPr>
          </p:nvSpPr>
          <p:spPr>
            <a:xfrm>
              <a:off x="5437233" y="5837234"/>
              <a:ext cx="0" cy="3330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sp>
          <p:nvSpPr>
            <p:cNvPr id="33" name="Canvas" hidden="1">
              <a:extLst>
                <a:ext uri="{FF2B5EF4-FFF2-40B4-BE49-F238E27FC236}">
                  <a16:creationId xmlns="" xmlns:a16="http://schemas.microsoft.com/office/drawing/2014/main" id="{12BB3279-A394-44D3-A21D-3C8C187E0D57}"/>
                </a:ext>
              </a:extLst>
            </p:cNvPr>
            <p:cNvSpPr/>
            <p:nvPr/>
          </p:nvSpPr>
          <p:spPr>
            <a:xfrm>
              <a:off x="5437233" y="1405633"/>
              <a:ext cx="4241190" cy="476461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800" dirty="0" err="1">
                <a:solidFill>
                  <a:schemeClr val="bg1"/>
                </a:solidFill>
                <a:latin typeface="Geomanist Light" pitchFamily="50" charset="0"/>
              </a:endParaRPr>
            </a:p>
          </p:txBody>
        </p:sp>
      </p:grpSp>
      <p:pic>
        <p:nvPicPr>
          <p:cNvPr id="35" name="Picture 34">
            <a:extLst>
              <a:ext uri="{FF2B5EF4-FFF2-40B4-BE49-F238E27FC236}">
                <a16:creationId xmlns="" xmlns:a16="http://schemas.microsoft.com/office/drawing/2014/main" id="{1A39F26E-D615-46F4-87C2-F72D3614465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06140" y="6776320"/>
            <a:ext cx="1333128" cy="480952"/>
          </a:xfrm>
          <a:prstGeom prst="rect">
            <a:avLst/>
          </a:prstGeom>
        </p:spPr>
      </p:pic>
      <p:pic>
        <p:nvPicPr>
          <p:cNvPr id="36" name="Picture 35">
            <a:extLst>
              <a:ext uri="{FF2B5EF4-FFF2-40B4-BE49-F238E27FC236}">
                <a16:creationId xmlns="" xmlns:a16="http://schemas.microsoft.com/office/drawing/2014/main" id="{62310014-3C24-47EF-9B5D-E139632C3770}"/>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36897" y="6778193"/>
            <a:ext cx="1867170" cy="438727"/>
          </a:xfrm>
          <a:prstGeom prst="rect">
            <a:avLst/>
          </a:prstGeom>
        </p:spPr>
      </p:pic>
      <p:sp>
        <p:nvSpPr>
          <p:cNvPr id="37" name="Countdown">
            <a:extLst>
              <a:ext uri="{FF2B5EF4-FFF2-40B4-BE49-F238E27FC236}">
                <a16:creationId xmlns="" xmlns:a16="http://schemas.microsoft.com/office/drawing/2014/main" id="{F67AF533-7AFB-444D-BDD0-F53581F41479}"/>
              </a:ext>
            </a:extLst>
          </p:cNvPr>
          <p:cNvSpPr/>
          <p:nvPr/>
        </p:nvSpPr>
        <p:spPr>
          <a:xfrm>
            <a:off x="6136422" y="411881"/>
            <a:ext cx="635000" cy="566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2800">
                <a:solidFill>
                  <a:schemeClr val="bg1"/>
                </a:solidFill>
                <a:latin typeface="Geomanist Light" pitchFamily="50" charset="0"/>
              </a:rPr>
              <a:t>30</a:t>
            </a:r>
            <a:endParaRPr lang="en-GB" sz="2800" dirty="0">
              <a:solidFill>
                <a:schemeClr val="bg1"/>
              </a:solidFill>
              <a:latin typeface="Geomanist Light" pitchFamily="50" charset="0"/>
            </a:endParaRPr>
          </a:p>
        </p:txBody>
      </p:sp>
    </p:spTree>
    <p:custDataLst>
      <p:tags r:id="rId1"/>
    </p:custDataLst>
    <p:extLst>
      <p:ext uri="{BB962C8B-B14F-4D97-AF65-F5344CB8AC3E}">
        <p14:creationId xmlns:p14="http://schemas.microsoft.com/office/powerpoint/2010/main" val="2318265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F35032D-843F-4C96-9614-CDD15E86C37E}"/>
              </a:ext>
            </a:extLst>
          </p:cNvPr>
          <p:cNvSpPr txBox="1">
            <a:spLocks/>
          </p:cNvSpPr>
          <p:nvPr/>
        </p:nvSpPr>
        <p:spPr bwMode="gray">
          <a:xfrm>
            <a:off x="2502309" y="3477626"/>
            <a:ext cx="5688783" cy="1440000"/>
          </a:xfrm>
          <a:prstGeom prst="rect">
            <a:avLst/>
          </a:prstGeom>
          <a:solidFill>
            <a:schemeClr val="tx1"/>
          </a:solidFill>
        </p:spPr>
        <p:txBody>
          <a:bodyPr wrap="none" lIns="72000" tIns="36000" rIns="72000" bIns="36000" rtlCol="0" anchor="ctr">
            <a:spAutoFit/>
          </a:bodyPr>
          <a:lstStyle>
            <a:lvl1pPr algn="l" defTabSz="914400" rtl="0" eaLnBrk="1" latinLnBrk="0" hangingPunct="1">
              <a:spcBef>
                <a:spcPct val="0"/>
              </a:spcBef>
              <a:buNone/>
              <a:defRPr lang="en-GB" sz="4400" b="1" kern="1200">
                <a:solidFill>
                  <a:schemeClr val="bg1"/>
                </a:solidFill>
                <a:latin typeface="Segoe UI" panose="020B0502040204020203" pitchFamily="34" charset="0"/>
                <a:ea typeface="+mn-ea"/>
                <a:cs typeface="+mn-cs"/>
              </a:defRPr>
            </a:lvl1pPr>
          </a:lstStyle>
          <a:p>
            <a:r>
              <a:rPr lang="en-GB" sz="8800" dirty="0"/>
              <a:t>Thank you</a:t>
            </a:r>
          </a:p>
        </p:txBody>
      </p:sp>
    </p:spTree>
    <p:extLst>
      <p:ext uri="{BB962C8B-B14F-4D97-AF65-F5344CB8AC3E}">
        <p14:creationId xmlns:p14="http://schemas.microsoft.com/office/powerpoint/2010/main" val="130590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62373"/>
            <a:ext cx="291522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Five questions</a:t>
            </a:r>
          </a:p>
        </p:txBody>
      </p:sp>
      <p:sp>
        <p:nvSpPr>
          <p:cNvPr id="4" name="Rectangle 3">
            <a:extLst>
              <a:ext uri="{FF2B5EF4-FFF2-40B4-BE49-F238E27FC236}">
                <a16:creationId xmlns="" xmlns:a16="http://schemas.microsoft.com/office/drawing/2014/main" id="{0F1852CF-7270-4254-BC18-9AFB242D8761}"/>
              </a:ext>
            </a:extLst>
          </p:cNvPr>
          <p:cNvSpPr/>
          <p:nvPr/>
        </p:nvSpPr>
        <p:spPr>
          <a:xfrm>
            <a:off x="487260" y="1733834"/>
            <a:ext cx="9683976" cy="3908762"/>
          </a:xfrm>
          <a:prstGeom prst="rect">
            <a:avLst/>
          </a:prstGeom>
        </p:spPr>
        <p:txBody>
          <a:bodyPr wrap="square">
            <a:spAutoFit/>
          </a:bodyPr>
          <a:lstStyle/>
          <a:p>
            <a:r>
              <a:rPr lang="en-GB" sz="2000" dirty="0">
                <a:latin typeface="Segoe UI" panose="020B0502040204020203" pitchFamily="34" charset="0"/>
                <a:ea typeface="Segoe UI" panose="020B0502040204020203" pitchFamily="34" charset="0"/>
                <a:cs typeface="Segoe UI" panose="020B0502040204020203" pitchFamily="34" charset="0"/>
              </a:rPr>
              <a:t>1.	What are the possible outcomes of the Brexit negotiations?</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dirty="0">
                <a:latin typeface="Segoe UI" panose="020B0502040204020203" pitchFamily="34" charset="0"/>
                <a:ea typeface="Segoe UI" panose="020B0502040204020203" pitchFamily="34" charset="0"/>
                <a:cs typeface="Segoe UI" panose="020B0502040204020203" pitchFamily="34" charset="0"/>
              </a:rPr>
              <a:t>2.	What impact do these possible outcomes have on… </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pPr marL="1371600" lvl="2" indent="-457200">
              <a:buAutoNum type="alphaLcPeriod"/>
            </a:pPr>
            <a:r>
              <a:rPr lang="en-GB" sz="2000" dirty="0">
                <a:latin typeface="Segoe UI" panose="020B0502040204020203" pitchFamily="34" charset="0"/>
                <a:ea typeface="Segoe UI" panose="020B0502040204020203" pitchFamily="34" charset="0"/>
                <a:cs typeface="Segoe UI" panose="020B0502040204020203" pitchFamily="34" charset="0"/>
              </a:rPr>
              <a:t>The border between Northern Ireland and the Republic of Ireland?</a:t>
            </a:r>
          </a:p>
          <a:p>
            <a:pPr marL="1371600" lvl="2" indent="-457200">
              <a:buAutoNum type="alphaLcPeriod"/>
            </a:pPr>
            <a:r>
              <a:rPr lang="en-GB" sz="2000" dirty="0">
                <a:latin typeface="Segoe UI" panose="020B0502040204020203" pitchFamily="34" charset="0"/>
                <a:ea typeface="Segoe UI" panose="020B0502040204020203" pitchFamily="34" charset="0"/>
                <a:cs typeface="Segoe UI" panose="020B0502040204020203" pitchFamily="34" charset="0"/>
              </a:rPr>
              <a:t>A possible border between Northern Ireland and Great Britain?</a:t>
            </a:r>
          </a:p>
          <a:p>
            <a:pPr lvl="1"/>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dirty="0">
                <a:latin typeface="Segoe UI" panose="020B0502040204020203" pitchFamily="34" charset="0"/>
                <a:ea typeface="Segoe UI" panose="020B0502040204020203" pitchFamily="34" charset="0"/>
                <a:cs typeface="Segoe UI" panose="020B0502040204020203" pitchFamily="34" charset="0"/>
              </a:rPr>
              <a:t>3.	Attitudes towards possible border checks? </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dirty="0">
                <a:latin typeface="Segoe UI" panose="020B0502040204020203" pitchFamily="34" charset="0"/>
                <a:ea typeface="Segoe UI" panose="020B0502040204020203" pitchFamily="34" charset="0"/>
                <a:cs typeface="Segoe UI" panose="020B0502040204020203" pitchFamily="34" charset="0"/>
              </a:rPr>
              <a:t>4.	What possible types of protest could there be?</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dirty="0">
                <a:latin typeface="Segoe UI" panose="020B0502040204020203" pitchFamily="34" charset="0"/>
                <a:ea typeface="Segoe UI" panose="020B0502040204020203" pitchFamily="34" charset="0"/>
                <a:cs typeface="Segoe UI" panose="020B0502040204020203" pitchFamily="34" charset="0"/>
              </a:rPr>
              <a:t>5.	How much support, if any, might there be for such protests? 	</a:t>
            </a:r>
          </a:p>
        </p:txBody>
      </p:sp>
      <p:sp>
        <p:nvSpPr>
          <p:cNvPr id="2" name="Slide Number Placeholder 1">
            <a:extLst>
              <a:ext uri="{FF2B5EF4-FFF2-40B4-BE49-F238E27FC236}">
                <a16:creationId xmlns="" xmlns:a16="http://schemas.microsoft.com/office/drawing/2014/main" id="{C0C1AEAA-9DAB-4262-997B-8CD97375E658}"/>
              </a:ext>
            </a:extLst>
          </p:cNvPr>
          <p:cNvSpPr>
            <a:spLocks noGrp="1"/>
          </p:cNvSpPr>
          <p:nvPr>
            <p:ph type="sldNum" sz="quarter" idx="4"/>
          </p:nvPr>
        </p:nvSpPr>
        <p:spPr/>
        <p:txBody>
          <a:bodyPr/>
          <a:lstStyle/>
          <a:p>
            <a:fld id="{14AA2DE1-5066-4D50-B567-9AF08CBB7BF7}" type="slidenum">
              <a:rPr lang="en-GB" smtClean="0"/>
              <a:pPr/>
              <a:t>5</a:t>
            </a:fld>
            <a:endParaRPr lang="en-GB" dirty="0"/>
          </a:p>
        </p:txBody>
      </p:sp>
    </p:spTree>
    <p:extLst>
      <p:ext uri="{BB962C8B-B14F-4D97-AF65-F5344CB8AC3E}">
        <p14:creationId xmlns:p14="http://schemas.microsoft.com/office/powerpoint/2010/main" val="149561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62374"/>
            <a:ext cx="795578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Possible outcomes of the Brexit process</a:t>
            </a:r>
          </a:p>
        </p:txBody>
      </p:sp>
      <p:sp>
        <p:nvSpPr>
          <p:cNvPr id="2" name="Slide Number Placeholder 1">
            <a:extLst>
              <a:ext uri="{FF2B5EF4-FFF2-40B4-BE49-F238E27FC236}">
                <a16:creationId xmlns="" xmlns:a16="http://schemas.microsoft.com/office/drawing/2014/main" id="{14506A4E-0B21-4E13-99D9-D4C90508989F}"/>
              </a:ext>
            </a:extLst>
          </p:cNvPr>
          <p:cNvSpPr>
            <a:spLocks noGrp="1"/>
          </p:cNvSpPr>
          <p:nvPr>
            <p:ph type="sldNum" sz="quarter" idx="4"/>
          </p:nvPr>
        </p:nvSpPr>
        <p:spPr/>
        <p:txBody>
          <a:bodyPr/>
          <a:lstStyle/>
          <a:p>
            <a:fld id="{14AA2DE1-5066-4D50-B567-9AF08CBB7BF7}" type="slidenum">
              <a:rPr lang="en-GB" smtClean="0"/>
              <a:pPr/>
              <a:t>6</a:t>
            </a:fld>
            <a:endParaRPr lang="en-GB" dirty="0"/>
          </a:p>
        </p:txBody>
      </p:sp>
      <p:sp>
        <p:nvSpPr>
          <p:cNvPr id="4" name="Rectangle 3">
            <a:extLst>
              <a:ext uri="{FF2B5EF4-FFF2-40B4-BE49-F238E27FC236}">
                <a16:creationId xmlns="" xmlns:a16="http://schemas.microsoft.com/office/drawing/2014/main" id="{C1F9FE4F-FA16-4020-AB1F-B4F8F1C3488F}"/>
              </a:ext>
            </a:extLst>
          </p:cNvPr>
          <p:cNvSpPr/>
          <p:nvPr/>
        </p:nvSpPr>
        <p:spPr>
          <a:xfrm>
            <a:off x="666180" y="1887722"/>
            <a:ext cx="7776864" cy="3785652"/>
          </a:xfrm>
          <a:prstGeom prst="rect">
            <a:avLst/>
          </a:prstGeom>
        </p:spPr>
        <p:txBody>
          <a:bodyPr wrap="square">
            <a:spAutoFit/>
          </a:bodyPr>
          <a:lstStyle/>
          <a:p>
            <a:pPr marL="342900" indent="-342900">
              <a:buFont typeface="+mj-lt"/>
              <a:buAutoNum type="alphaUcPeriod"/>
            </a:pPr>
            <a:r>
              <a:rPr lang="en-GB" sz="2000" dirty="0">
                <a:latin typeface="Segoe UI" panose="020B0502040204020203" pitchFamily="34" charset="0"/>
                <a:ea typeface="Segoe UI" panose="020B0502040204020203" pitchFamily="34" charset="0"/>
                <a:cs typeface="Segoe UI" panose="020B0502040204020203" pitchFamily="34" charset="0"/>
              </a:rPr>
              <a:t>UK leaves EU </a:t>
            </a:r>
          </a:p>
          <a:p>
            <a:pPr marL="342900" indent="-342900">
              <a:buFont typeface="+mj-lt"/>
              <a:buAutoNum type="alphaUcPeriod"/>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lphaUcPeriod"/>
            </a:pPr>
            <a:r>
              <a:rPr lang="en-GB" sz="2000" dirty="0">
                <a:latin typeface="Segoe UI" panose="020B0502040204020203" pitchFamily="34" charset="0"/>
                <a:ea typeface="Segoe UI" panose="020B0502040204020203" pitchFamily="34" charset="0"/>
                <a:cs typeface="Segoe UI" panose="020B0502040204020203" pitchFamily="34" charset="0"/>
              </a:rPr>
              <a:t>UK leaves EU, but stays in some elements of the EU such as the Single Market and/or Customs Union</a:t>
            </a:r>
          </a:p>
          <a:p>
            <a:pPr marL="342900" indent="-342900">
              <a:buFont typeface="+mj-lt"/>
              <a:buAutoNum type="alphaUcPeriod"/>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lphaUcPeriod"/>
            </a:pPr>
            <a:r>
              <a:rPr lang="en-GB" sz="2000" dirty="0">
                <a:latin typeface="Segoe UI" panose="020B0502040204020203" pitchFamily="34" charset="0"/>
                <a:ea typeface="Segoe UI" panose="020B0502040204020203" pitchFamily="34" charset="0"/>
                <a:cs typeface="Segoe UI" panose="020B0502040204020203" pitchFamily="34" charset="0"/>
              </a:rPr>
              <a:t>Great Britain leaves EU, but Northern Ireland stays in some elements of the EU such as the Single Market and/or Customs Union</a:t>
            </a:r>
          </a:p>
          <a:p>
            <a:pPr marL="342900" indent="-342900">
              <a:buFont typeface="+mj-lt"/>
              <a:buAutoNum type="alphaUcPeriod"/>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lphaUcPeriod"/>
            </a:pPr>
            <a:r>
              <a:rPr lang="en-GB" sz="2000" dirty="0">
                <a:latin typeface="Segoe UI" panose="020B0502040204020203" pitchFamily="34" charset="0"/>
                <a:ea typeface="Segoe UI" panose="020B0502040204020203" pitchFamily="34" charset="0"/>
                <a:cs typeface="Segoe UI" panose="020B0502040204020203" pitchFamily="34" charset="0"/>
              </a:rPr>
              <a:t>Great Britain leaves EU, but Northern Ireland stays in EU</a:t>
            </a:r>
          </a:p>
          <a:p>
            <a:pPr marL="342900" indent="-342900">
              <a:buFont typeface="+mj-lt"/>
              <a:buAutoNum type="alphaUcPeriod"/>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lphaUcPeriod"/>
            </a:pPr>
            <a:r>
              <a:rPr lang="en-GB" sz="2000" dirty="0">
                <a:latin typeface="Segoe UI" panose="020B0502040204020203" pitchFamily="34" charset="0"/>
                <a:ea typeface="Segoe UI" panose="020B0502040204020203" pitchFamily="34" charset="0"/>
                <a:cs typeface="Segoe UI" panose="020B0502040204020203" pitchFamily="34" charset="0"/>
              </a:rPr>
              <a:t> UK as a whole stays in the EU</a:t>
            </a:r>
          </a:p>
        </p:txBody>
      </p:sp>
    </p:spTree>
    <p:extLst>
      <p:ext uri="{BB962C8B-B14F-4D97-AF65-F5344CB8AC3E}">
        <p14:creationId xmlns:p14="http://schemas.microsoft.com/office/powerpoint/2010/main" val="158334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FBC74D-38BA-4DA0-8D08-594C2D2595EA}"/>
              </a:ext>
            </a:extLst>
          </p:cNvPr>
          <p:cNvSpPr>
            <a:spLocks noGrp="1"/>
          </p:cNvSpPr>
          <p:nvPr>
            <p:ph type="title"/>
          </p:nvPr>
        </p:nvSpPr>
        <p:spPr>
          <a:xfrm>
            <a:off x="666702" y="2497789"/>
            <a:ext cx="9360000" cy="2565693"/>
          </a:xfrm>
        </p:spPr>
        <p:txBody>
          <a:bodyPr/>
          <a:lstStyle/>
          <a:p>
            <a:r>
              <a:rPr lang="en-GB" dirty="0"/>
              <a:t>Border implications of each of these possible outcomes…?</a:t>
            </a:r>
          </a:p>
        </p:txBody>
      </p:sp>
      <p:sp>
        <p:nvSpPr>
          <p:cNvPr id="3" name="Slide Number Placeholder 2">
            <a:extLst>
              <a:ext uri="{FF2B5EF4-FFF2-40B4-BE49-F238E27FC236}">
                <a16:creationId xmlns="" xmlns:a16="http://schemas.microsoft.com/office/drawing/2014/main" id="{82F78C5B-BD47-412E-B102-15218D316647}"/>
              </a:ext>
            </a:extLst>
          </p:cNvPr>
          <p:cNvSpPr>
            <a:spLocks noGrp="1"/>
          </p:cNvSpPr>
          <p:nvPr>
            <p:ph type="sldNum" sz="quarter" idx="4"/>
          </p:nvPr>
        </p:nvSpPr>
        <p:spPr/>
        <p:txBody>
          <a:bodyPr/>
          <a:lstStyle/>
          <a:p>
            <a:fld id="{14AA2DE1-5066-4D50-B567-9AF08CBB7BF7}" type="slidenum">
              <a:rPr lang="en-GB" smtClean="0"/>
              <a:pPr/>
              <a:t>7</a:t>
            </a:fld>
            <a:endParaRPr lang="en-GB" dirty="0"/>
          </a:p>
        </p:txBody>
      </p:sp>
    </p:spTree>
    <p:extLst>
      <p:ext uri="{BB962C8B-B14F-4D97-AF65-F5344CB8AC3E}">
        <p14:creationId xmlns:p14="http://schemas.microsoft.com/office/powerpoint/2010/main" val="214202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gray">
          <a:xfrm>
            <a:off x="0" y="-167"/>
            <a:ext cx="10693400" cy="7561430"/>
          </a:xfrm>
          <a:prstGeom prst="frame">
            <a:avLst>
              <a:gd name="adj1" fmla="val 2381"/>
            </a:avLst>
          </a:prstGeom>
          <a:solidFill>
            <a:srgbClr val="CB8B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p:nvSpPr>
        <p:spPr>
          <a:xfrm>
            <a:off x="487260" y="462374"/>
            <a:ext cx="3347272"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A. UK leaves EU</a:t>
            </a:r>
          </a:p>
        </p:txBody>
      </p:sp>
      <p:sp>
        <p:nvSpPr>
          <p:cNvPr id="4" name="Rectangle 3">
            <a:extLst>
              <a:ext uri="{FF2B5EF4-FFF2-40B4-BE49-F238E27FC236}">
                <a16:creationId xmlns="" xmlns:a16="http://schemas.microsoft.com/office/drawing/2014/main" id="{0F1852CF-7270-4254-BC18-9AFB242D8761}"/>
              </a:ext>
            </a:extLst>
          </p:cNvPr>
          <p:cNvSpPr/>
          <p:nvPr/>
        </p:nvSpPr>
        <p:spPr>
          <a:xfrm>
            <a:off x="487260" y="1733834"/>
            <a:ext cx="9683976" cy="2554545"/>
          </a:xfrm>
          <a:prstGeom prst="rect">
            <a:avLst/>
          </a:prstGeom>
        </p:spPr>
        <p:txBody>
          <a:bodyPr wrap="square">
            <a:spAutoFit/>
          </a:bodyPr>
          <a:lstStyle/>
          <a:p>
            <a:pPr marL="285750" indent="-285750">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This will put constraints on:</a:t>
            </a:r>
          </a:p>
          <a:p>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the free movement of people from the EU to the UK</a:t>
            </a:r>
          </a:p>
          <a:p>
            <a:pPr marL="742950" lvl="1" indent="-285750">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the free movement of goods from the EU to the UK</a:t>
            </a:r>
          </a:p>
          <a:p>
            <a:pPr lvl="1"/>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The UK/Ireland border will be the UK’s land border with the EU</a:t>
            </a:r>
          </a:p>
          <a:p>
            <a:endParaRPr lang="en-GB" sz="2000" dirty="0">
              <a:ln w="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a:ln w="0"/>
                <a:latin typeface="Segoe UI" panose="020B0502040204020203" pitchFamily="34" charset="0"/>
                <a:ea typeface="Segoe UI" panose="020B0502040204020203" pitchFamily="34" charset="0"/>
                <a:cs typeface="Segoe UI" panose="020B0502040204020203" pitchFamily="34" charset="0"/>
              </a:rPr>
              <a:t>Three different possible implications for North-South border…</a:t>
            </a:r>
          </a:p>
        </p:txBody>
      </p:sp>
      <p:sp>
        <p:nvSpPr>
          <p:cNvPr id="2" name="Slide Number Placeholder 1">
            <a:extLst>
              <a:ext uri="{FF2B5EF4-FFF2-40B4-BE49-F238E27FC236}">
                <a16:creationId xmlns="" xmlns:a16="http://schemas.microsoft.com/office/drawing/2014/main" id="{0E44500E-CC29-4C5D-AAB3-5DF7B75142F3}"/>
              </a:ext>
            </a:extLst>
          </p:cNvPr>
          <p:cNvSpPr>
            <a:spLocks noGrp="1"/>
          </p:cNvSpPr>
          <p:nvPr>
            <p:ph type="sldNum" sz="quarter" idx="4"/>
          </p:nvPr>
        </p:nvSpPr>
        <p:spPr/>
        <p:txBody>
          <a:bodyPr/>
          <a:lstStyle/>
          <a:p>
            <a:fld id="{14AA2DE1-5066-4D50-B567-9AF08CBB7BF7}" type="slidenum">
              <a:rPr lang="en-GB" smtClean="0"/>
              <a:pPr/>
              <a:t>8</a:t>
            </a:fld>
            <a:endParaRPr lang="en-GB" dirty="0"/>
          </a:p>
        </p:txBody>
      </p:sp>
    </p:spTree>
    <p:extLst>
      <p:ext uri="{BB962C8B-B14F-4D97-AF65-F5344CB8AC3E}">
        <p14:creationId xmlns:p14="http://schemas.microsoft.com/office/powerpoint/2010/main" val="421867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C5B18D8-6736-49C0-ADB9-37F13757DA08}"/>
              </a:ext>
            </a:extLst>
          </p:cNvPr>
          <p:cNvSpPr>
            <a:spLocks noGrp="1"/>
          </p:cNvSpPr>
          <p:nvPr>
            <p:ph type="sldNum" sz="quarter" idx="4"/>
          </p:nvPr>
        </p:nvSpPr>
        <p:spPr/>
        <p:txBody>
          <a:bodyPr/>
          <a:lstStyle/>
          <a:p>
            <a:fld id="{14AA2DE1-5066-4D50-B567-9AF08CBB7BF7}" type="slidenum">
              <a:rPr lang="en-GB" smtClean="0"/>
              <a:pPr/>
              <a:t>9</a:t>
            </a:fld>
            <a:endParaRPr lang="en-GB" dirty="0"/>
          </a:p>
        </p:txBody>
      </p:sp>
      <p:sp>
        <p:nvSpPr>
          <p:cNvPr id="3" name="TextBox 2">
            <a:extLst>
              <a:ext uri="{FF2B5EF4-FFF2-40B4-BE49-F238E27FC236}">
                <a16:creationId xmlns="" xmlns:a16="http://schemas.microsoft.com/office/drawing/2014/main" id="{373BA953-D392-46F8-A3D0-5DA841411AB1}"/>
              </a:ext>
            </a:extLst>
          </p:cNvPr>
          <p:cNvSpPr txBox="1"/>
          <p:nvPr/>
        </p:nvSpPr>
        <p:spPr>
          <a:xfrm>
            <a:off x="487260" y="462374"/>
            <a:ext cx="7451728"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A1: low visibility, North-South border</a:t>
            </a:r>
          </a:p>
        </p:txBody>
      </p:sp>
      <p:pic>
        <p:nvPicPr>
          <p:cNvPr id="4" name="Picture 3">
            <a:extLst>
              <a:ext uri="{FF2B5EF4-FFF2-40B4-BE49-F238E27FC236}">
                <a16:creationId xmlns="" xmlns:a16="http://schemas.microsoft.com/office/drawing/2014/main" id="{2BB7C22B-8A08-4F16-BC31-8CC51894C9BF}"/>
              </a:ext>
            </a:extLst>
          </p:cNvPr>
          <p:cNvPicPr>
            <a:picLocks noChangeAspect="1"/>
          </p:cNvPicPr>
          <p:nvPr/>
        </p:nvPicPr>
        <p:blipFill>
          <a:blip r:embed="rId2"/>
          <a:stretch>
            <a:fillRect/>
          </a:stretch>
        </p:blipFill>
        <p:spPr>
          <a:xfrm>
            <a:off x="3474492" y="2130591"/>
            <a:ext cx="6477000" cy="3908534"/>
          </a:xfrm>
          <a:prstGeom prst="rect">
            <a:avLst/>
          </a:prstGeom>
        </p:spPr>
      </p:pic>
      <p:sp>
        <p:nvSpPr>
          <p:cNvPr id="5" name="TextBox 4">
            <a:extLst>
              <a:ext uri="{FF2B5EF4-FFF2-40B4-BE49-F238E27FC236}">
                <a16:creationId xmlns="" xmlns:a16="http://schemas.microsoft.com/office/drawing/2014/main" id="{5671054D-D281-480D-ADB2-9F8C786C54B1}"/>
              </a:ext>
            </a:extLst>
          </p:cNvPr>
          <p:cNvSpPr txBox="1"/>
          <p:nvPr/>
        </p:nvSpPr>
        <p:spPr>
          <a:xfrm>
            <a:off x="487260" y="1204841"/>
            <a:ext cx="3635304" cy="614390"/>
          </a:xfrm>
          <a:prstGeom prst="rect">
            <a:avLst/>
          </a:prstGeom>
          <a:solidFill>
            <a:schemeClr val="tx1"/>
          </a:solidFill>
        </p:spPr>
        <p:txBody>
          <a:bodyPr wrap="square" lIns="72000" tIns="36000" rIns="72000" bIns="36000" rtlCol="0" anchor="ctr">
            <a:spAutoFit/>
          </a:bodyPr>
          <a:lstStyle/>
          <a:p>
            <a:pPr>
              <a:lnSpc>
                <a:spcPct val="110000"/>
              </a:lnSpc>
              <a:spcBef>
                <a:spcPts val="2400"/>
              </a:spcBef>
              <a:buClr>
                <a:schemeClr val="bg2"/>
              </a:buClr>
            </a:pPr>
            <a:r>
              <a:rPr lang="en-GB"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using technology</a:t>
            </a:r>
          </a:p>
        </p:txBody>
      </p:sp>
    </p:spTree>
    <p:extLst>
      <p:ext uri="{BB962C8B-B14F-4D97-AF65-F5344CB8AC3E}">
        <p14:creationId xmlns:p14="http://schemas.microsoft.com/office/powerpoint/2010/main" val="3896950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ON" val="5.0"/>
  <p:tag name="PERSONS" val="&lt;?xml version=&quot;1.0&quot; encoding=&quot;utf-8&quot;?&gt;&lt;ArrayOfPerson xmlns:xsi=&quot;http://www.w3.org/2001/XMLSchema-instance&quot; xmlns:xsd=&quot;http://www.w3.org/2001/XMLSchema&quot; /&gt;"/>
  <p:tag name="PRESGUID" val="36e88eaf-3d9b-4b38-b7cf-423a078ac2a5"/>
  <p:tag name="EDITION" val="Meetoo"/>
</p:tagLst>
</file>

<file path=ppt/tags/tag10.xml><?xml version="1.0" encoding="utf-8"?>
<p:tagLst xmlns:a="http://schemas.openxmlformats.org/drawingml/2006/main" xmlns:r="http://schemas.openxmlformats.org/officeDocument/2006/relationships" xmlns:p="http://schemas.openxmlformats.org/presentationml/2006/main">
  <p:tag name="SHAPETYPE" val="Bars"/>
  <p:tag name="QUESTIONGUID" val="9542cea7-f1b5-4186-b592-5b1f8491167d"/>
  <p:tag name="SHAPEDETAILS" val="&lt;?xml version=&quot;1.0&quot; encoding=&quot;utf-8&quot;?&gt;&lt;ShapeDetails xmlns:xsi=&quot;http://www.w3.org/2001/XMLSchema-instance&quot; xmlns:xsd=&quot;http://www.w3.org/2001/XMLSchema&quot;&gt;&lt;GUID&gt;64b8476a-0a2b-4a94-961e-1acf42cd40e3&lt;/GUID&gt;&lt;Name /&gt;&lt;ScreenPosition&gt;BottomRight&lt;/ScreenPosition&gt;&lt;BorderThickness&gt;10&lt;/BorderThickness&gt;&lt;Top&gt;180.432434&lt;/Top&gt;&lt;Left&gt;80.81331&lt;/Left&gt;&lt;Height&gt;31.593544&lt;/Height&gt;&lt;Width&gt;378.9255&lt;/Width&gt;&lt;/ShapeDetails&gt;"/>
</p:tagLst>
</file>

<file path=ppt/tags/tag11.xml><?xml version="1.0" encoding="utf-8"?>
<p:tagLst xmlns:a="http://schemas.openxmlformats.org/drawingml/2006/main" xmlns:r="http://schemas.openxmlformats.org/officeDocument/2006/relationships" xmlns:p="http://schemas.openxmlformats.org/presentationml/2006/main">
  <p:tag name="SHAPETYPE" val="VotingKey"/>
  <p:tag name="QUESTIONGUID" val="9542cea7-f1b5-4186-b592-5b1f8491167d"/>
</p:tagLst>
</file>

<file path=ppt/tags/tag12.xml><?xml version="1.0" encoding="utf-8"?>
<p:tagLst xmlns:a="http://schemas.openxmlformats.org/drawingml/2006/main" xmlns:r="http://schemas.openxmlformats.org/officeDocument/2006/relationships" xmlns:p="http://schemas.openxmlformats.org/presentationml/2006/main">
  <p:tag name="SHAPETYPE" val="ChoiceText"/>
  <p:tag name="QUESTIONGUID" val="9542cea7-f1b5-4186-b592-5b1f8491167d"/>
</p:tagLst>
</file>

<file path=ppt/tags/tag13.xml><?xml version="1.0" encoding="utf-8"?>
<p:tagLst xmlns:a="http://schemas.openxmlformats.org/drawingml/2006/main" xmlns:r="http://schemas.openxmlformats.org/officeDocument/2006/relationships" xmlns:p="http://schemas.openxmlformats.org/presentationml/2006/main">
  <p:tag name="SHAPETYPE" val="DataLabel"/>
  <p:tag name="QUESTIONGUID" val="9542cea7-f1b5-4186-b592-5b1f8491167d"/>
</p:tagLst>
</file>

<file path=ppt/tags/tag14.xml><?xml version="1.0" encoding="utf-8"?>
<p:tagLst xmlns:a="http://schemas.openxmlformats.org/drawingml/2006/main" xmlns:r="http://schemas.openxmlformats.org/officeDocument/2006/relationships" xmlns:p="http://schemas.openxmlformats.org/presentationml/2006/main">
  <p:tag name="SHAPETYPE" val="Bars"/>
  <p:tag name="QUESTIONGUID" val="9542cea7-f1b5-4186-b592-5b1f8491167d"/>
  <p:tag name="SHAPEDETAILS" val="&lt;?xml version=&quot;1.0&quot; encoding=&quot;utf-8&quot;?&gt;&lt;ShapeDetails xmlns:xsi=&quot;http://www.w3.org/2001/XMLSchema-instance&quot; xmlns:xsd=&quot;http://www.w3.org/2001/XMLSchema&quot;&gt;&lt;GUID&gt;09643d9a-e2cc-4450-a0db-36a0f3988249&lt;/GUID&gt;&lt;Name /&gt;&lt;ScreenPosition&gt;BottomRight&lt;/ScreenPosition&gt;&lt;BorderThickness&gt;10&lt;/BorderThickness&gt;&lt;Top&gt;253.537476&lt;/Top&gt;&lt;Left&gt;80.81331&lt;/Left&gt;&lt;Height&gt;31.593544&lt;/Height&gt;&lt;Width&gt;378.9255&lt;/Width&gt;&lt;/ShapeDetails&gt;"/>
</p:tagLst>
</file>

<file path=ppt/tags/tag15.xml><?xml version="1.0" encoding="utf-8"?>
<p:tagLst xmlns:a="http://schemas.openxmlformats.org/drawingml/2006/main" xmlns:r="http://schemas.openxmlformats.org/officeDocument/2006/relationships" xmlns:p="http://schemas.openxmlformats.org/presentationml/2006/main">
  <p:tag name="SHAPETYPE" val="VotingKey"/>
  <p:tag name="QUESTIONGUID" val="9542cea7-f1b5-4186-b592-5b1f8491167d"/>
</p:tagLst>
</file>

<file path=ppt/tags/tag16.xml><?xml version="1.0" encoding="utf-8"?>
<p:tagLst xmlns:a="http://schemas.openxmlformats.org/drawingml/2006/main" xmlns:r="http://schemas.openxmlformats.org/officeDocument/2006/relationships" xmlns:p="http://schemas.openxmlformats.org/presentationml/2006/main">
  <p:tag name="SHAPETYPE" val="ChoiceText"/>
  <p:tag name="QUESTIONGUID" val="9542cea7-f1b5-4186-b592-5b1f8491167d"/>
</p:tagLst>
</file>

<file path=ppt/tags/tag17.xml><?xml version="1.0" encoding="utf-8"?>
<p:tagLst xmlns:a="http://schemas.openxmlformats.org/drawingml/2006/main" xmlns:r="http://schemas.openxmlformats.org/officeDocument/2006/relationships" xmlns:p="http://schemas.openxmlformats.org/presentationml/2006/main">
  <p:tag name="SHAPETYPE" val="DataLabel"/>
  <p:tag name="QUESTIONGUID" val="9542cea7-f1b5-4186-b592-5b1f8491167d"/>
</p:tagLst>
</file>

<file path=ppt/tags/tag18.xml><?xml version="1.0" encoding="utf-8"?>
<p:tagLst xmlns:a="http://schemas.openxmlformats.org/drawingml/2006/main" xmlns:r="http://schemas.openxmlformats.org/officeDocument/2006/relationships" xmlns:p="http://schemas.openxmlformats.org/presentationml/2006/main">
  <p:tag name="SHAPETYPE" val="Bars"/>
  <p:tag name="QUESTIONGUID" val="9542cea7-f1b5-4186-b592-5b1f8491167d"/>
  <p:tag name="SHAPEDETAILS" val="&lt;?xml version=&quot;1.0&quot; encoding=&quot;utf-8&quot;?&gt;&lt;ShapeDetails xmlns:xsi=&quot;http://www.w3.org/2001/XMLSchema-instance&quot; xmlns:xsd=&quot;http://www.w3.org/2001/XMLSchema&quot;&gt;&lt;GUID&gt;a8d5aa04-260b-4084-ac8c-02470822a774&lt;/GUID&gt;&lt;Name /&gt;&lt;ScreenPosition&gt;BottomRight&lt;/ScreenPosition&gt;&lt;BorderThickness&gt;10&lt;/BorderThickness&gt;&lt;Top&gt;328.510559&lt;/Top&gt;&lt;Left&gt;80.81331&lt;/Left&gt;&lt;Height&gt;31.593544&lt;/Height&gt;&lt;Width&gt;378.9255&lt;/Width&gt;&lt;/ShapeDetails&gt;"/>
</p:tagLst>
</file>

<file path=ppt/tags/tag19.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1bcbd478-fae1-4a93-95c4-fc624cda6c7a&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84628e32-3e01-4416-9826-5f688a814014&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c36c753a-ccbb-4682-949f-838f7abfa57a&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29513b21-dedc-4057-89dd-ff03f319c321&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1&lt;/Value&gt;&lt;ValueAsPercentage&gt;100.000000&lt;/ValueAsPercentage&gt;&lt;ValueAsPercentageString&gt;100%&lt;/ValueAsPercentageString&gt;&lt;PersonId&gt;0&lt;/PersonId&gt;&lt;ResponseDelay&gt;0&lt;/ResponseDelay&gt;&lt;/Response&gt;&lt;Response&gt;&lt;Index&gt;1&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2&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COUNTDOWNOPTIONS" val="&lt;?xml version=&quot;1.0&quot; encoding=&quot;utf-8&quot;?&gt;&lt;CountdownOptions xmlns:xsi=&quot;http://www.w3.org/2001/XMLSchema-instance&quot; xmlns:xsd=&quot;http://www.w3.org/2001/XMLSchema&quot;&gt;&lt;GUID&gt;78acc915-58a7-44dc-aec7-e4222831dc15&lt;/GUID&gt;&lt;Name /&gt;&lt;HasCountdown&gt;true&lt;/HasCountdown&gt;&lt;DoesCountdownClosePoll&gt;false&lt;/DoesCountdownClosePoll&gt;&lt;Length&gt;30&lt;/Length&gt;&lt;Value&gt;3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LASTMODE" val="&lt;?xml version=&quot;1.0&quot; encoding=&quot;utf-8&quot;?&gt;&lt;int&gt;0&lt;/int&gt;"/>
  <p:tag name="QUESTIONDEFINITION" val="&lt;?xml version=&quot;1.0&quot; encoding=&quot;utf-8&quot;?&gt;&lt;MultipleChoiceQuestion xmlns:xsi=&quot;http://www.w3.org/2001/XMLSchema-instance&quot; xmlns:xsd=&quot;http://www.w3.org/2001/XMLSchema&quot;&gt;&lt;GUID&gt;25bb6b90-61e3-49cb-a038-beb7b6961fab&lt;/GUID&gt;&lt;Name /&gt;&lt;Text&gt;On the question &#10;of a possible &#10;referendum &#10;on whether &#10;Northern Ireland &#10;should stay in the &#10;UK or re-unify &#10;with the &#10;rest of Ireland...&lt;/Text&gt;&lt;SubChoiceDefinitions&gt;&lt;SubChoiceDefinition&gt;&lt;Name&gt;_default&lt;/Name&gt;&lt;SubChoiceSourceReferences /&gt;&lt;/SubChoiceDefinition&gt;&lt;/SubChoiceDefinitions&gt;&lt;SubText /&gt;&lt;IndividualWeightingText /&gt;&lt;QuestionType&gt;MultipleChoice&lt;/QuestionType&gt;&lt;Source&gt;Handsets&lt;/Source&gt;&lt;Choices&gt;&lt;Choice xsi:type=&quot;DiscreteChoice&quot;&gt;&lt;GUID&gt;e95ed14e-2722-4a31-a825-1a56fca89b81&lt;/GUID&gt;&lt;Name /&gt;&lt;IsSelected&gt;true&lt;/IsSelected&gt;&lt;Description&gt;I have become more in favour of having a referendum&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2051f056-74f9-424c-a649-b2995c0f54aa&lt;/GUID&gt;&lt;Name /&gt;&lt;IsSelected&gt;true&lt;/IsSelected&gt;&lt;Description&gt;I have not changed my mind&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c2038890-66c2-4e94-abd0-baba99c0e523&lt;/GUID&gt;&lt;Name /&gt;&lt;IsSelected&gt;true&lt;/IsSelected&gt;&lt;Description&gt;I have become more opposed to having a referendum&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EQUENCECOUNT" val="&lt;?xml version=&quot;1.0&quot; encoding=&quot;utf-8&quot;?&gt;&lt;int&gt;108&lt;/int&gt;"/>
  <p:tag name="MEETOO" val="36e88eaf-3d9b-4b38-b7cf-423a078ac2a5"/>
</p:tagLst>
</file>

<file path=ppt/tags/tag2.xml><?xml version="1.0" encoding="utf-8"?>
<p:tagLst xmlns:a="http://schemas.openxmlformats.org/drawingml/2006/main" xmlns:r="http://schemas.openxmlformats.org/officeDocument/2006/relationships" xmlns:p="http://schemas.openxmlformats.org/presentationml/2006/main">
  <p:tag name="MEETINGNUMBER" val="182-773-234"/>
</p:tagLst>
</file>

<file path=ppt/tags/tag20.xml><?xml version="1.0" encoding="utf-8"?>
<p:tagLst xmlns:a="http://schemas.openxmlformats.org/drawingml/2006/main" xmlns:r="http://schemas.openxmlformats.org/officeDocument/2006/relationships" xmlns:p="http://schemas.openxmlformats.org/presentationml/2006/main">
  <p:tag name="STARTANIMATION" val="OpenQuestion"/>
  <p:tag name="QUESTIONGUID" val="25bb6b90-61e3-49cb-a038-beb7b6961fab"/>
</p:tagLst>
</file>

<file path=ppt/tags/tag21.xml><?xml version="1.0" encoding="utf-8"?>
<p:tagLst xmlns:a="http://schemas.openxmlformats.org/drawingml/2006/main" xmlns:r="http://schemas.openxmlformats.org/officeDocument/2006/relationships" xmlns:p="http://schemas.openxmlformats.org/presentationml/2006/main">
  <p:tag name="QUESTIONGUID" val="25bb6b90-61e3-49cb-a038-beb7b6961fab"/>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513b247d-88cc-4f6c-bcab-904e8d422003&lt;/GUID&gt;&lt;Name /&gt;&lt;ScreenPosition&gt;BottomRight&lt;/ScreenPosition&gt;&lt;BorderThickness&gt;10&lt;/BorderThickness&gt;&lt;Top&gt;162.40567&lt;/Top&gt;&lt;Left&gt;352.960938&lt;/Left&gt;&lt;Height&gt;297.693146&lt;/Height&gt;&lt;Width&gt;451.1056&lt;/Width&gt;&lt;/ShapeDetails&gt;"/>
</p:tagLst>
</file>

<file path=ppt/tags/tag22.xml><?xml version="1.0" encoding="utf-8"?>
<p:tagLst xmlns:a="http://schemas.openxmlformats.org/drawingml/2006/main" xmlns:r="http://schemas.openxmlformats.org/officeDocument/2006/relationships" xmlns:p="http://schemas.openxmlformats.org/presentationml/2006/main">
  <p:tag name="SHAPETYPE" val="VotingKey"/>
  <p:tag name="QUESTIONGUID" val="25bb6b90-61e3-49cb-a038-beb7b6961fab"/>
</p:tagLst>
</file>

<file path=ppt/tags/tag23.xml><?xml version="1.0" encoding="utf-8"?>
<p:tagLst xmlns:a="http://schemas.openxmlformats.org/drawingml/2006/main" xmlns:r="http://schemas.openxmlformats.org/officeDocument/2006/relationships" xmlns:p="http://schemas.openxmlformats.org/presentationml/2006/main">
  <p:tag name="SHAPETYPE" val="ChoiceText"/>
  <p:tag name="QUESTIONGUID" val="25bb6b90-61e3-49cb-a038-beb7b6961fab"/>
</p:tagLst>
</file>

<file path=ppt/tags/tag24.xml><?xml version="1.0" encoding="utf-8"?>
<p:tagLst xmlns:a="http://schemas.openxmlformats.org/drawingml/2006/main" xmlns:r="http://schemas.openxmlformats.org/officeDocument/2006/relationships" xmlns:p="http://schemas.openxmlformats.org/presentationml/2006/main">
  <p:tag name="SHAPETYPE" val="DataLabel"/>
  <p:tag name="QUESTIONGUID" val="25bb6b90-61e3-49cb-a038-beb7b6961fab"/>
</p:tagLst>
</file>

<file path=ppt/tags/tag25.xml><?xml version="1.0" encoding="utf-8"?>
<p:tagLst xmlns:a="http://schemas.openxmlformats.org/drawingml/2006/main" xmlns:r="http://schemas.openxmlformats.org/officeDocument/2006/relationships" xmlns:p="http://schemas.openxmlformats.org/presentationml/2006/main">
  <p:tag name="SHAPETYPE" val="Bars"/>
  <p:tag name="QUESTIONGUID" val="25bb6b90-61e3-49cb-a038-beb7b6961fab"/>
  <p:tag name="SHAPEDETAILS" val="&lt;?xml version=&quot;1.0&quot; encoding=&quot;utf-8&quot;?&gt;&lt;ShapeDetails xmlns:xsi=&quot;http://www.w3.org/2001/XMLSchema-instance&quot; xmlns:xsd=&quot;http://www.w3.org/2001/XMLSchema&quot;&gt;&lt;GUID&gt;a69c2c24-1c6e-4258-a832-32f445d7035d&lt;/GUID&gt;&lt;Name /&gt;&lt;ScreenPosition&gt;BottomRight&lt;/ScreenPosition&gt;&lt;BorderThickness&gt;10&lt;/BorderThickness&gt;&lt;Top&gt;180.432434&lt;/Top&gt;&lt;Left&gt;80.81331&lt;/Left&gt;&lt;Height&gt;31.593544&lt;/Height&gt;&lt;Width&gt;352.40094&lt;/Width&gt;&lt;/ShapeDetails&gt;"/>
</p:tagLst>
</file>

<file path=ppt/tags/tag26.xml><?xml version="1.0" encoding="utf-8"?>
<p:tagLst xmlns:a="http://schemas.openxmlformats.org/drawingml/2006/main" xmlns:r="http://schemas.openxmlformats.org/officeDocument/2006/relationships" xmlns:p="http://schemas.openxmlformats.org/presentationml/2006/main">
  <p:tag name="SHAPETYPE" val="VotingKey"/>
  <p:tag name="QUESTIONGUID" val="25bb6b90-61e3-49cb-a038-beb7b6961fab"/>
</p:tagLst>
</file>

<file path=ppt/tags/tag27.xml><?xml version="1.0" encoding="utf-8"?>
<p:tagLst xmlns:a="http://schemas.openxmlformats.org/drawingml/2006/main" xmlns:r="http://schemas.openxmlformats.org/officeDocument/2006/relationships" xmlns:p="http://schemas.openxmlformats.org/presentationml/2006/main">
  <p:tag name="SHAPETYPE" val="ChoiceText"/>
  <p:tag name="QUESTIONGUID" val="25bb6b90-61e3-49cb-a038-beb7b6961fab"/>
</p:tagLst>
</file>

<file path=ppt/tags/tag28.xml><?xml version="1.0" encoding="utf-8"?>
<p:tagLst xmlns:a="http://schemas.openxmlformats.org/drawingml/2006/main" xmlns:r="http://schemas.openxmlformats.org/officeDocument/2006/relationships" xmlns:p="http://schemas.openxmlformats.org/presentationml/2006/main">
  <p:tag name="SHAPETYPE" val="DataLabel"/>
  <p:tag name="QUESTIONGUID" val="25bb6b90-61e3-49cb-a038-beb7b6961fab"/>
</p:tagLst>
</file>

<file path=ppt/tags/tag29.xml><?xml version="1.0" encoding="utf-8"?>
<p:tagLst xmlns:a="http://schemas.openxmlformats.org/drawingml/2006/main" xmlns:r="http://schemas.openxmlformats.org/officeDocument/2006/relationships" xmlns:p="http://schemas.openxmlformats.org/presentationml/2006/main">
  <p:tag name="SHAPETYPE" val="Bars"/>
  <p:tag name="QUESTIONGUID" val="25bb6b90-61e3-49cb-a038-beb7b6961fab"/>
  <p:tag name="SHAPEDETAILS" val="&lt;?xml version=&quot;1.0&quot; encoding=&quot;utf-8&quot;?&gt;&lt;ShapeDetails xmlns:xsi=&quot;http://www.w3.org/2001/XMLSchema-instance&quot; xmlns:xsd=&quot;http://www.w3.org/2001/XMLSchema&quot;&gt;&lt;GUID&gt;573f700c-1355-4320-b8f0-90e03e1d6c32&lt;/GUID&gt;&lt;Name /&gt;&lt;ScreenPosition&gt;BottomRight&lt;/ScreenPosition&gt;&lt;BorderThickness&gt;10&lt;/BorderThickness&gt;&lt;Top&gt;253.537476&lt;/Top&gt;&lt;Left&gt;80.81331&lt;/Left&gt;&lt;Height&gt;31.593544&lt;/Height&gt;&lt;Width&gt;352.40094&lt;/Width&gt;&lt;/ShapeDetails&gt;"/>
</p:tagLst>
</file>

<file path=ppt/tags/tag3.xml><?xml version="1.0" encoding="utf-8"?>
<p:tagLst xmlns:a="http://schemas.openxmlformats.org/drawingml/2006/main" xmlns:r="http://schemas.openxmlformats.org/officeDocument/2006/relationships" xmlns:p="http://schemas.openxmlformats.org/presentationml/2006/main">
  <p:tag name="MEETINGNUMBER" val="XXXXXXXXX"/>
</p:tagLst>
</file>

<file path=ppt/tags/tag30.xml><?xml version="1.0" encoding="utf-8"?>
<p:tagLst xmlns:a="http://schemas.openxmlformats.org/drawingml/2006/main" xmlns:r="http://schemas.openxmlformats.org/officeDocument/2006/relationships" xmlns:p="http://schemas.openxmlformats.org/presentationml/2006/main">
  <p:tag name="SHAPETYPE" val="VotingKey"/>
  <p:tag name="QUESTIONGUID" val="25bb6b90-61e3-49cb-a038-beb7b6961fab"/>
</p:tagLst>
</file>

<file path=ppt/tags/tag31.xml><?xml version="1.0" encoding="utf-8"?>
<p:tagLst xmlns:a="http://schemas.openxmlformats.org/drawingml/2006/main" xmlns:r="http://schemas.openxmlformats.org/officeDocument/2006/relationships" xmlns:p="http://schemas.openxmlformats.org/presentationml/2006/main">
  <p:tag name="SHAPETYPE" val="ChoiceText"/>
  <p:tag name="QUESTIONGUID" val="25bb6b90-61e3-49cb-a038-beb7b6961fab"/>
</p:tagLst>
</file>

<file path=ppt/tags/tag32.xml><?xml version="1.0" encoding="utf-8"?>
<p:tagLst xmlns:a="http://schemas.openxmlformats.org/drawingml/2006/main" xmlns:r="http://schemas.openxmlformats.org/officeDocument/2006/relationships" xmlns:p="http://schemas.openxmlformats.org/presentationml/2006/main">
  <p:tag name="SHAPETYPE" val="DataLabel"/>
  <p:tag name="QUESTIONGUID" val="25bb6b90-61e3-49cb-a038-beb7b6961fab"/>
</p:tagLst>
</file>

<file path=ppt/tags/tag33.xml><?xml version="1.0" encoding="utf-8"?>
<p:tagLst xmlns:a="http://schemas.openxmlformats.org/drawingml/2006/main" xmlns:r="http://schemas.openxmlformats.org/officeDocument/2006/relationships" xmlns:p="http://schemas.openxmlformats.org/presentationml/2006/main">
  <p:tag name="SHAPETYPE" val="Bars"/>
  <p:tag name="QUESTIONGUID" val="25bb6b90-61e3-49cb-a038-beb7b6961fab"/>
  <p:tag name="SHAPEDETAILS" val="&lt;?xml version=&quot;1.0&quot; encoding=&quot;utf-8&quot;?&gt;&lt;ShapeDetails xmlns:xsi=&quot;http://www.w3.org/2001/XMLSchema-instance&quot; xmlns:xsd=&quot;http://www.w3.org/2001/XMLSchema&quot;&gt;&lt;GUID&gt;0ef4e0a7-938f-4e71-8a16-82282b29b6e5&lt;/GUID&gt;&lt;Name /&gt;&lt;ScreenPosition&gt;BottomRight&lt;/ScreenPosition&gt;&lt;BorderThickness&gt;10&lt;/BorderThickness&gt;&lt;Top&gt;328.510559&lt;/Top&gt;&lt;Left&gt;80.81331&lt;/Left&gt;&lt;Height&gt;31.593544&lt;/Height&gt;&lt;Width&gt;352.40094&lt;/Width&gt;&lt;/ShapeDetails&gt;"/>
</p:tagLst>
</file>

<file path=ppt/tags/tag34.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e42a7e72-b2fc-4589-8c1c-f75a6ed8aed7&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6f9ff9d2-1b54-4b8f-a2ac-5e7ed3bcbde8&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c36c753a-ccbb-4682-949f-838f7abfa57a&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29513b21-dedc-4057-89dd-ff03f319c321&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2&lt;/Index&gt;&lt;SmartcardUID&gt;0&lt;/SmartcardUID&gt;&lt;Key&gt;KEY&lt;/Key&gt;&lt;Valid&gt;true&lt;/Valid&gt;&lt;TimeStamp&gt;0001-01-01T00:00:00&lt;/TimeStamp&gt;&lt;Value&gt;1&lt;/Value&gt;&lt;ValueAsPercentage&gt;100.000000&lt;/ValueAsPercentage&gt;&lt;ValueAsPercentageString&gt;100%&lt;/ValueAsPercentageString&gt;&lt;PersonId&gt;0&lt;/PersonId&gt;&lt;ResponseDelay&gt;0&lt;/ResponseDelay&gt;&lt;/Response&gt;&lt;/ArrayOfResponse&gt;"/>
  <p:tag name="COUNTDOWNOPTIONS" val="&lt;?xml version=&quot;1.0&quot; encoding=&quot;utf-8&quot;?&gt;&lt;CountdownOptions xmlns:xsi=&quot;http://www.w3.org/2001/XMLSchema-instance&quot; xmlns:xsd=&quot;http://www.w3.org/2001/XMLSchema&quot;&gt;&lt;GUID&gt;78acc915-58a7-44dc-aec7-e4222831dc15&lt;/GUID&gt;&lt;Name /&gt;&lt;HasCountdown&gt;true&lt;/HasCountdown&gt;&lt;DoesCountdownClosePoll&gt;false&lt;/DoesCountdownClosePoll&gt;&lt;Length&gt;30&lt;/Length&gt;&lt;Value&gt;3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LASTMODE" val="&lt;?xml version=&quot;1.0&quot; encoding=&quot;utf-8&quot;?&gt;&lt;int&gt;0&lt;/int&gt;"/>
  <p:tag name="QUESTIONDEFINITION" val="&lt;?xml version=&quot;1.0&quot; encoding=&quot;utf-8&quot;?&gt;&lt;MultipleChoiceQuestion xmlns:xsi=&quot;http://www.w3.org/2001/XMLSchema-instance&quot; xmlns:xsd=&quot;http://www.w3.org/2001/XMLSchema&quot;&gt;&lt;GUID&gt;658c227d-a30c-4913-8c63-1b8cb18d4fb3&lt;/GUID&gt;&lt;Name /&gt;&lt;Text&gt;On the question&#10;of how to vote &#10;if there was a &#10;referendum on &#10;a United Ireland...&lt;/Text&gt;&lt;SubChoiceDefinitions&gt;&lt;SubChoiceDefinition&gt;&lt;Name&gt;_default&lt;/Name&gt;&lt;SubChoiceSourceReferences /&gt;&lt;/SubChoiceDefinition&gt;&lt;/SubChoiceDefinitions&gt;&lt;SubText /&gt;&lt;IndividualWeightingText /&gt;&lt;QuestionType&gt;MultipleChoice&lt;/QuestionType&gt;&lt;Source&gt;Handsets&lt;/Source&gt;&lt;Choices&gt;&lt;Choice xsi:type=&quot;DiscreteChoice&quot;&gt;&lt;GUID&gt;fde6d803-9682-470d-bda6-364c80efbc77&lt;/GUID&gt;&lt;Name /&gt;&lt;IsSelected&gt;true&lt;/IsSelected&gt;&lt;Description&gt;I have become more in favour of Northern Ireland staying in the UK&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c652432a-9a29-4e58-b906-6f40643544db&lt;/GUID&gt;&lt;Name /&gt;&lt;IsSelected&gt;true&lt;/IsSelected&gt;&lt;Description&gt;I have not changed my mind&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18d32a89-5117-45cd-8106-8a4238b62e17&lt;/GUID&gt;&lt;Name /&gt;&lt;IsSelected&gt;true&lt;/IsSelected&gt;&lt;Description&gt;I have become more in favour of a united Ireland&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EQUENCECOUNT" val="&lt;?xml version=&quot;1.0&quot; encoding=&quot;utf-8&quot;?&gt;&lt;int&gt;87&lt;/int&gt;"/>
  <p:tag name="MEETOO" val="36e88eaf-3d9b-4b38-b7cf-423a078ac2a5"/>
</p:tagLst>
</file>

<file path=ppt/tags/tag35.xml><?xml version="1.0" encoding="utf-8"?>
<p:tagLst xmlns:a="http://schemas.openxmlformats.org/drawingml/2006/main" xmlns:r="http://schemas.openxmlformats.org/officeDocument/2006/relationships" xmlns:p="http://schemas.openxmlformats.org/presentationml/2006/main">
  <p:tag name="STARTANIMATION" val="OpenQuestion"/>
  <p:tag name="QUESTIONGUID" val="658c227d-a30c-4913-8c63-1b8cb18d4fb3"/>
</p:tagLst>
</file>

<file path=ppt/tags/tag36.xml><?xml version="1.0" encoding="utf-8"?>
<p:tagLst xmlns:a="http://schemas.openxmlformats.org/drawingml/2006/main" xmlns:r="http://schemas.openxmlformats.org/officeDocument/2006/relationships" xmlns:p="http://schemas.openxmlformats.org/presentationml/2006/main">
  <p:tag name="QUESTIONGUID" val="658c227d-a30c-4913-8c63-1b8cb18d4fb3"/>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fff147d2-464f-4fbc-8039-08cf86d25c70&lt;/GUID&gt;&lt;Name /&gt;&lt;ScreenPosition&gt;BottomRight&lt;/ScreenPosition&gt;&lt;BorderThickness&gt;10&lt;/BorderThickness&gt;&lt;Top&gt;168.82016&lt;/Top&gt;&lt;Left&gt;335.951172&lt;/Left&gt;&lt;Height&gt;297.693146&lt;/Height&gt;&lt;Width&gt;487.568665&lt;/Width&gt;&lt;/ShapeDetails&gt;"/>
</p:tagLst>
</file>

<file path=ppt/tags/tag37.xml><?xml version="1.0" encoding="utf-8"?>
<p:tagLst xmlns:a="http://schemas.openxmlformats.org/drawingml/2006/main" xmlns:r="http://schemas.openxmlformats.org/officeDocument/2006/relationships" xmlns:p="http://schemas.openxmlformats.org/presentationml/2006/main">
  <p:tag name="SHAPETYPE" val="VotingKey"/>
  <p:tag name="QUESTIONGUID" val="658c227d-a30c-4913-8c63-1b8cb18d4fb3"/>
</p:tagLst>
</file>

<file path=ppt/tags/tag38.xml><?xml version="1.0" encoding="utf-8"?>
<p:tagLst xmlns:a="http://schemas.openxmlformats.org/drawingml/2006/main" xmlns:r="http://schemas.openxmlformats.org/officeDocument/2006/relationships" xmlns:p="http://schemas.openxmlformats.org/presentationml/2006/main">
  <p:tag name="SHAPETYPE" val="ChoiceText"/>
  <p:tag name="QUESTIONGUID" val="658c227d-a30c-4913-8c63-1b8cb18d4fb3"/>
</p:tagLst>
</file>

<file path=ppt/tags/tag39.xml><?xml version="1.0" encoding="utf-8"?>
<p:tagLst xmlns:a="http://schemas.openxmlformats.org/drawingml/2006/main" xmlns:r="http://schemas.openxmlformats.org/officeDocument/2006/relationships" xmlns:p="http://schemas.openxmlformats.org/presentationml/2006/main">
  <p:tag name="SHAPETYPE" val="DataLabel"/>
  <p:tag name="QUESTIONGUID" val="658c227d-a30c-4913-8c63-1b8cb18d4fb3"/>
</p:tagLst>
</file>

<file path=ppt/tags/tag4.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4fb049a0-ea98-4aa3-81db-b21c428fdfda&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5c7334f6-2910-4969-bbc2-2ddc617e11a3&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SCORINGOPTIONS" val="&lt;?xml version=&quot;1.0&quot; encoding=&quot;utf-8&quot;?&gt;&lt;ScoringOptions xmlns:xsi=&quot;http://www.w3.org/2001/XMLSchema-instance&quot; xmlns:xsd=&quot;http://www.w3.org/2001/XMLSchema&quot;&gt;&lt;GUID&gt;29513b21-dedc-4057-89dd-ff03f319c321&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VOTENOWOPTIONS" val="&lt;?xml version=&quot;1.0&quot; encoding=&quot;utf-8&quot;?&gt;&lt;VoteNowOptions xmlns:xsi=&quot;http://www.w3.org/2001/XMLSchema-instance&quot; xmlns:xsd=&quot;http://www.w3.org/2001/XMLSchema&quot;&gt;&lt;GUID&gt;c36c753a-ccbb-4682-949f-838f7abfa57a&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1&lt;/Value&gt;&lt;ValueAsPercentage&gt;100.000000&lt;/ValueAsPercentage&gt;&lt;ValueAsPercentageString&gt;100%&lt;/ValueAsPercentageString&gt;&lt;PersonId&gt;0&lt;/PersonId&gt;&lt;ResponseDelay&gt;0&lt;/ResponseDelay&gt;&lt;/Response&gt;&lt;Response&gt;&lt;Index&gt;2&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COUNTDOWNOPTIONS" val="&lt;?xml version=&quot;1.0&quot; encoding=&quot;utf-8&quot;?&gt;&lt;CountdownOptions xmlns:xsi=&quot;http://www.w3.org/2001/XMLSchema-instance&quot; xmlns:xsd=&quot;http://www.w3.org/2001/XMLSchema&quot;&gt;&lt;GUID&gt;78acc915-58a7-44dc-aec7-e4222831dc15&lt;/GUID&gt;&lt;Name /&gt;&lt;HasCountdown&gt;true&lt;/HasCountdown&gt;&lt;DoesCountdownClosePoll&gt;false&lt;/DoesCountdownClosePoll&gt;&lt;Length&gt;30&lt;/Length&gt;&lt;Value&gt;3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LASTMODE" val="&lt;?xml version=&quot;1.0&quot; encoding=&quot;utf-8&quot;?&gt;&lt;int&gt;0&lt;/int&gt;"/>
  <p:tag name="QUESTIONDEFINITION" val="&lt;?xml version=&quot;1.0&quot; encoding=&quot;utf-8&quot;?&gt;&lt;MultipleChoiceQuestion xmlns:xsi=&quot;http://www.w3.org/2001/XMLSchema-instance&quot; xmlns:xsd=&quot;http://www.w3.org/2001/XMLSchema&quot;&gt;&lt;GUID&gt;101c3dc4-ffca-477e-b53f-85daf2c1748c&lt;/GUID&gt;&lt;Name /&gt;&lt;Text&gt;On the question &#10;of whether the &#10;UK should &#10;Leave the EU or &#10;Remain in &#10;the EU...&lt;/Text&gt;&lt;SubChoiceDefinitions&gt;&lt;SubChoiceDefinition&gt;&lt;Name&gt;_default&lt;/Name&gt;&lt;SubChoiceSourceReferences /&gt;&lt;/SubChoiceDefinition&gt;&lt;/SubChoiceDefinitions&gt;&lt;SubText /&gt;&lt;IndividualWeightingText /&gt;&lt;QuestionType&gt;MultipleChoice&lt;/QuestionType&gt;&lt;Source&gt;Handsets&lt;/Source&gt;&lt;Choices&gt;&lt;Choice xsi:type=&quot;DiscreteChoice&quot;&gt;&lt;GUID&gt;c3b48b21-6fcf-49f5-b1ac-b7c9bdfdf4bc&lt;/GUID&gt;&lt;Name /&gt;&lt;IsSelected&gt;true&lt;/IsSelected&gt;&lt;Description&gt;I have become more in favour of Leaving the EU&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71c27e4d-b216-4895-ade4-b234a5228bec&lt;/GUID&gt;&lt;Name /&gt;&lt;IsSelected&gt;true&lt;/IsSelected&gt;&lt;Description&gt;I have not changed my mind&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8066d832-d6c0-45b2-b17c-a849d964a539&lt;/GUID&gt;&lt;Name /&gt;&lt;IsSelected&gt;true&lt;/IsSelected&gt;&lt;Description&gt;I have become more in favour of Remaining in the EU&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EQUENCECOUNT" val="&lt;?xml version=&quot;1.0&quot; encoding=&quot;utf-8&quot;?&gt;&lt;int&gt;145&lt;/int&gt;"/>
  <p:tag name="MEETOO" val="36e88eaf-3d9b-4b38-b7cf-423a078ac2a5"/>
</p:tagLst>
</file>

<file path=ppt/tags/tag40.xml><?xml version="1.0" encoding="utf-8"?>
<p:tagLst xmlns:a="http://schemas.openxmlformats.org/drawingml/2006/main" xmlns:r="http://schemas.openxmlformats.org/officeDocument/2006/relationships" xmlns:p="http://schemas.openxmlformats.org/presentationml/2006/main">
  <p:tag name="SHAPETYPE" val="Bars"/>
  <p:tag name="QUESTIONGUID" val="658c227d-a30c-4913-8c63-1b8cb18d4fb3"/>
  <p:tag name="SHAPEDETAILS" val="&lt;?xml version=&quot;1.0&quot; encoding=&quot;utf-8&quot;?&gt;&lt;ShapeDetails xmlns:xsi=&quot;http://www.w3.org/2001/XMLSchema-instance&quot; xmlns:xsd=&quot;http://www.w3.org/2001/XMLSchema&quot;&gt;&lt;GUID&gt;97cb4c18-9d2a-435a-b65f-21b4d2c8c75b&lt;/GUID&gt;&lt;Name /&gt;&lt;ScreenPosition&gt;BottomRight&lt;/ScreenPosition&gt;&lt;BorderThickness&gt;10&lt;/BorderThickness&gt;&lt;Top&gt;219.621414&lt;/Top&gt;&lt;Left&gt;80.81331&lt;/Left&gt;&lt;Height&gt;31.593544&lt;/Height&gt;&lt;Width&gt;388.864&lt;/Width&gt;&lt;/ShapeDetails&gt;"/>
</p:tagLst>
</file>

<file path=ppt/tags/tag41.xml><?xml version="1.0" encoding="utf-8"?>
<p:tagLst xmlns:a="http://schemas.openxmlformats.org/drawingml/2006/main" xmlns:r="http://schemas.openxmlformats.org/officeDocument/2006/relationships" xmlns:p="http://schemas.openxmlformats.org/presentationml/2006/main">
  <p:tag name="SHAPETYPE" val="VotingKey"/>
  <p:tag name="QUESTIONGUID" val="658c227d-a30c-4913-8c63-1b8cb18d4fb3"/>
</p:tagLst>
</file>

<file path=ppt/tags/tag42.xml><?xml version="1.0" encoding="utf-8"?>
<p:tagLst xmlns:a="http://schemas.openxmlformats.org/drawingml/2006/main" xmlns:r="http://schemas.openxmlformats.org/officeDocument/2006/relationships" xmlns:p="http://schemas.openxmlformats.org/presentationml/2006/main">
  <p:tag name="SHAPETYPE" val="ChoiceText"/>
  <p:tag name="QUESTIONGUID" val="658c227d-a30c-4913-8c63-1b8cb18d4fb3"/>
</p:tagLst>
</file>

<file path=ppt/tags/tag43.xml><?xml version="1.0" encoding="utf-8"?>
<p:tagLst xmlns:a="http://schemas.openxmlformats.org/drawingml/2006/main" xmlns:r="http://schemas.openxmlformats.org/officeDocument/2006/relationships" xmlns:p="http://schemas.openxmlformats.org/presentationml/2006/main">
  <p:tag name="SHAPETYPE" val="DataLabel"/>
  <p:tag name="QUESTIONGUID" val="658c227d-a30c-4913-8c63-1b8cb18d4fb3"/>
</p:tagLst>
</file>

<file path=ppt/tags/tag44.xml><?xml version="1.0" encoding="utf-8"?>
<p:tagLst xmlns:a="http://schemas.openxmlformats.org/drawingml/2006/main" xmlns:r="http://schemas.openxmlformats.org/officeDocument/2006/relationships" xmlns:p="http://schemas.openxmlformats.org/presentationml/2006/main">
  <p:tag name="SHAPETYPE" val="Bars"/>
  <p:tag name="QUESTIONGUID" val="658c227d-a30c-4913-8c63-1b8cb18d4fb3"/>
  <p:tag name="SHAPEDETAILS" val="&lt;?xml version=&quot;1.0&quot; encoding=&quot;utf-8&quot;?&gt;&lt;ShapeDetails xmlns:xsi=&quot;http://www.w3.org/2001/XMLSchema-instance&quot; xmlns:xsd=&quot;http://www.w3.org/2001/XMLSchema&quot;&gt;&lt;GUID&gt;da5761b3-0a82-467f-a553-7ba910b715c1&lt;/GUID&gt;&lt;Name /&gt;&lt;ScreenPosition&gt;BottomRight&lt;/ScreenPosition&gt;&lt;BorderThickness&gt;10&lt;/BorderThickness&gt;&lt;Top&gt;292.726532&lt;/Top&gt;&lt;Left&gt;80.81331&lt;/Left&gt;&lt;Height&gt;31.593544&lt;/Height&gt;&lt;Width&gt;388.864&lt;/Width&gt;&lt;/ShapeDetails&gt;"/>
</p:tagLst>
</file>

<file path=ppt/tags/tag45.xml><?xml version="1.0" encoding="utf-8"?>
<p:tagLst xmlns:a="http://schemas.openxmlformats.org/drawingml/2006/main" xmlns:r="http://schemas.openxmlformats.org/officeDocument/2006/relationships" xmlns:p="http://schemas.openxmlformats.org/presentationml/2006/main">
  <p:tag name="SHAPETYPE" val="VotingKey"/>
  <p:tag name="QUESTIONGUID" val="658c227d-a30c-4913-8c63-1b8cb18d4fb3"/>
</p:tagLst>
</file>

<file path=ppt/tags/tag46.xml><?xml version="1.0" encoding="utf-8"?>
<p:tagLst xmlns:a="http://schemas.openxmlformats.org/drawingml/2006/main" xmlns:r="http://schemas.openxmlformats.org/officeDocument/2006/relationships" xmlns:p="http://schemas.openxmlformats.org/presentationml/2006/main">
  <p:tag name="SHAPETYPE" val="ChoiceText"/>
  <p:tag name="QUESTIONGUID" val="658c227d-a30c-4913-8c63-1b8cb18d4fb3"/>
</p:tagLst>
</file>

<file path=ppt/tags/tag47.xml><?xml version="1.0" encoding="utf-8"?>
<p:tagLst xmlns:a="http://schemas.openxmlformats.org/drawingml/2006/main" xmlns:r="http://schemas.openxmlformats.org/officeDocument/2006/relationships" xmlns:p="http://schemas.openxmlformats.org/presentationml/2006/main">
  <p:tag name="SHAPETYPE" val="DataLabel"/>
  <p:tag name="QUESTIONGUID" val="658c227d-a30c-4913-8c63-1b8cb18d4fb3"/>
</p:tagLst>
</file>

<file path=ppt/tags/tag48.xml><?xml version="1.0" encoding="utf-8"?>
<p:tagLst xmlns:a="http://schemas.openxmlformats.org/drawingml/2006/main" xmlns:r="http://schemas.openxmlformats.org/officeDocument/2006/relationships" xmlns:p="http://schemas.openxmlformats.org/presentationml/2006/main">
  <p:tag name="SHAPETYPE" val="Bars"/>
  <p:tag name="QUESTIONGUID" val="658c227d-a30c-4913-8c63-1b8cb18d4fb3"/>
  <p:tag name="SHAPEDETAILS" val="&lt;?xml version=&quot;1.0&quot; encoding=&quot;utf-8&quot;?&gt;&lt;ShapeDetails xmlns:xsi=&quot;http://www.w3.org/2001/XMLSchema-instance&quot; xmlns:xsd=&quot;http://www.w3.org/2001/XMLSchema&quot;&gt;&lt;GUID&gt;e9792639-dfca-4b99-bdb5-1c0b622e3605&lt;/GUID&gt;&lt;Name /&gt;&lt;ScreenPosition&gt;BottomRight&lt;/ScreenPosition&gt;&lt;BorderThickness&gt;10&lt;/BorderThickness&gt;&lt;Top&gt;367.699615&lt;/Top&gt;&lt;Left&gt;80.81331&lt;/Left&gt;&lt;Height&gt;31.593544&lt;/Height&gt;&lt;Width&gt;388.864&lt;/Width&gt;&lt;/ShapeDetails&gt;"/>
</p:tagLst>
</file>

<file path=ppt/tags/tag49.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1a97118f-58bf-44c0-945b-06d97ec5c14b&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c4f8b378-aa4d-4bf8-9afb-29643f14d333&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c36c753a-ccbb-4682-949f-838f7abfa57a&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29513b21-dedc-4057-89dd-ff03f319c321&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1&lt;/Value&gt;&lt;ValueAsPercentage&gt;100.000000&lt;/ValueAsPercentage&gt;&lt;ValueAsPercentageString&gt;100%&lt;/ValueAsPercentageString&gt;&lt;PersonId&gt;0&lt;/PersonId&gt;&lt;ResponseDelay&gt;0&lt;/ResponseDelay&gt;&lt;/Response&gt;&lt;Response&gt;&lt;Index&gt;1&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2&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COUNTDOWNOPTIONS" val="&lt;?xml version=&quot;1.0&quot; encoding=&quot;utf-8&quot;?&gt;&lt;CountdownOptions xmlns:xsi=&quot;http://www.w3.org/2001/XMLSchema-instance&quot; xmlns:xsd=&quot;http://www.w3.org/2001/XMLSchema&quot;&gt;&lt;GUID&gt;78acc915-58a7-44dc-aec7-e4222831dc15&lt;/GUID&gt;&lt;Name /&gt;&lt;HasCountdown&gt;true&lt;/HasCountdown&gt;&lt;DoesCountdownClosePoll&gt;false&lt;/DoesCountdownClosePoll&gt;&lt;Length&gt;30&lt;/Length&gt;&lt;Value&gt;3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LASTMODE" val="&lt;?xml version=&quot;1.0&quot; encoding=&quot;utf-8&quot;?&gt;&lt;int&gt;0&lt;/int&gt;"/>
  <p:tag name="QUESTIONDEFINITION" val="&lt;?xml version=&quot;1.0&quot; encoding=&quot;utf-8&quot;?&gt;&lt;MultipleChoiceQuestion xmlns:xsi=&quot;http://www.w3.org/2001/XMLSchema-instance&quot; xmlns:xsd=&quot;http://www.w3.org/2001/XMLSchema&quot;&gt;&lt;GUID&gt;40833be9-c4a4-4bb8-9694-89c7054b81ea&lt;/GUID&gt;&lt;Name /&gt;&lt;Text&gt;&quot;I changed my &#10;views as a &#10;result of the &#10;table &#10;discussions&quot;&lt;/Text&gt;&lt;SubChoiceDefinitions&gt;&lt;SubChoiceDefinition&gt;&lt;Name&gt;_default&lt;/Name&gt;&lt;SubChoiceSourceReferences /&gt;&lt;/SubChoiceDefinition&gt;&lt;/SubChoiceDefinitions&gt;&lt;SubText /&gt;&lt;IndividualWeightingText /&gt;&lt;QuestionType&gt;MultipleChoice&lt;/QuestionType&gt;&lt;Source&gt;Handsets&lt;/Source&gt;&lt;Choices&gt;&lt;Choice xsi:type=&quot;DiscreteChoice&quot;&gt;&lt;GUID&gt;9c9ff969-59ee-4454-b3a0-78daa55e3171&lt;/GUID&gt;&lt;Name /&gt;&lt;IsSelected&gt;true&lt;/IsSelected&gt;&lt;Description&gt;Agree&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3ad3dde5-57c6-4ad3-b1fb-277e072bf2fc&lt;/GUID&gt;&lt;Name /&gt;&lt;IsSelected&gt;true&lt;/IsSelected&gt;&lt;Description&gt;Neither agree nor disagree&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a5514c86-cd7b-4934-8c82-da9bda0cb8d3&lt;/GUID&gt;&lt;Name /&gt;&lt;IsSelected&gt;true&lt;/IsSelected&gt;&lt;Description&gt;Disagree&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EQUENCECOUNT" val="&lt;?xml version=&quot;1.0&quot; encoding=&quot;utf-8&quot;?&gt;&lt;int&gt;97&lt;/int&gt;"/>
  <p:tag name="MEETOO" val="36e88eaf-3d9b-4b38-b7cf-423a078ac2a5"/>
</p:tagLst>
</file>

<file path=ppt/tags/tag5.xml><?xml version="1.0" encoding="utf-8"?>
<p:tagLst xmlns:a="http://schemas.openxmlformats.org/drawingml/2006/main" xmlns:r="http://schemas.openxmlformats.org/officeDocument/2006/relationships" xmlns:p="http://schemas.openxmlformats.org/presentationml/2006/main">
  <p:tag name="STARTANIMATION" val="OpenQuestion"/>
  <p:tag name="QUESTIONGUID" val="9542cea7-f1b5-4186-b592-5b1f8491167d"/>
</p:tagLst>
</file>

<file path=ppt/tags/tag50.xml><?xml version="1.0" encoding="utf-8"?>
<p:tagLst xmlns:a="http://schemas.openxmlformats.org/drawingml/2006/main" xmlns:r="http://schemas.openxmlformats.org/officeDocument/2006/relationships" xmlns:p="http://schemas.openxmlformats.org/presentationml/2006/main">
  <p:tag name="STARTANIMATION" val="OpenQuestion"/>
  <p:tag name="QUESTIONGUID" val="40833be9-c4a4-4bb8-9694-89c7054b81ea"/>
</p:tagLst>
</file>

<file path=ppt/tags/tag51.xml><?xml version="1.0" encoding="utf-8"?>
<p:tagLst xmlns:a="http://schemas.openxmlformats.org/drawingml/2006/main" xmlns:r="http://schemas.openxmlformats.org/officeDocument/2006/relationships" xmlns:p="http://schemas.openxmlformats.org/presentationml/2006/main">
  <p:tag name="QUESTIONGUID" val="40833be9-c4a4-4bb8-9694-89c7054b81ea"/>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eabc058e-1811-45e8-8609-9f9cb2293c33&lt;/GUID&gt;&lt;Name /&gt;&lt;ScreenPosition&gt;BottomRight&lt;/ScreenPosition&gt;&lt;BorderThickness&gt;10&lt;/BorderThickness&gt;&lt;Top&gt;190.038116&lt;/Top&gt;&lt;Left&gt;330.329681&lt;/Left&gt;&lt;Height&gt;221.183228&lt;/Height&gt;&lt;Width&gt;474.77417&lt;/Width&gt;&lt;/ShapeDetails&gt;"/>
</p:tagLst>
</file>

<file path=ppt/tags/tag52.xml><?xml version="1.0" encoding="utf-8"?>
<p:tagLst xmlns:a="http://schemas.openxmlformats.org/drawingml/2006/main" xmlns:r="http://schemas.openxmlformats.org/officeDocument/2006/relationships" xmlns:p="http://schemas.openxmlformats.org/presentationml/2006/main">
  <p:tag name="SHAPETYPE" val="VotingKey"/>
  <p:tag name="QUESTIONGUID" val="40833be9-c4a4-4bb8-9694-89c7054b81ea"/>
</p:tagLst>
</file>

<file path=ppt/tags/tag53.xml><?xml version="1.0" encoding="utf-8"?>
<p:tagLst xmlns:a="http://schemas.openxmlformats.org/drawingml/2006/main" xmlns:r="http://schemas.openxmlformats.org/officeDocument/2006/relationships" xmlns:p="http://schemas.openxmlformats.org/presentationml/2006/main">
  <p:tag name="SHAPETYPE" val="ChoiceText"/>
  <p:tag name="QUESTIONGUID" val="40833be9-c4a4-4bb8-9694-89c7054b81ea"/>
</p:tagLst>
</file>

<file path=ppt/tags/tag54.xml><?xml version="1.0" encoding="utf-8"?>
<p:tagLst xmlns:a="http://schemas.openxmlformats.org/drawingml/2006/main" xmlns:r="http://schemas.openxmlformats.org/officeDocument/2006/relationships" xmlns:p="http://schemas.openxmlformats.org/presentationml/2006/main">
  <p:tag name="SHAPETYPE" val="DataLabel"/>
  <p:tag name="QUESTIONGUID" val="40833be9-c4a4-4bb8-9694-89c7054b81ea"/>
</p:tagLst>
</file>

<file path=ppt/tags/tag55.xml><?xml version="1.0" encoding="utf-8"?>
<p:tagLst xmlns:a="http://schemas.openxmlformats.org/drawingml/2006/main" xmlns:r="http://schemas.openxmlformats.org/officeDocument/2006/relationships" xmlns:p="http://schemas.openxmlformats.org/presentationml/2006/main">
  <p:tag name="SHAPETYPE" val="Bars"/>
  <p:tag name="QUESTIONGUID" val="40833be9-c4a4-4bb8-9694-89c7054b81ea"/>
  <p:tag name="SHAPEDETAILS" val="&lt;?xml version=&quot;1.0&quot; encoding=&quot;utf-8&quot;?&gt;&lt;ShapeDetails xmlns:xsi=&quot;http://www.w3.org/2001/XMLSchema-instance&quot; xmlns:xsd=&quot;http://www.w3.org/2001/XMLSchema&quot;&gt;&lt;GUID&gt;92f453cb-fb74-4af6-85d4-9651fd985d89&lt;/GUID&gt;&lt;Name /&gt;&lt;ScreenPosition&gt;BottomRight&lt;/ScreenPosition&gt;&lt;BorderThickness&gt;10&lt;/BorderThickness&gt;&lt;Top&gt;180.432434&lt;/Top&gt;&lt;Left&gt;80.81331&lt;/Left&gt;&lt;Height&gt;31.593544&lt;/Height&gt;&lt;Width&gt;376.069519&lt;/Width&gt;&lt;/ShapeDetails&gt;"/>
</p:tagLst>
</file>

<file path=ppt/tags/tag56.xml><?xml version="1.0" encoding="utf-8"?>
<p:tagLst xmlns:a="http://schemas.openxmlformats.org/drawingml/2006/main" xmlns:r="http://schemas.openxmlformats.org/officeDocument/2006/relationships" xmlns:p="http://schemas.openxmlformats.org/presentationml/2006/main">
  <p:tag name="SHAPETYPE" val="VotingKey"/>
  <p:tag name="QUESTIONGUID" val="40833be9-c4a4-4bb8-9694-89c7054b81ea"/>
</p:tagLst>
</file>

<file path=ppt/tags/tag57.xml><?xml version="1.0" encoding="utf-8"?>
<p:tagLst xmlns:a="http://schemas.openxmlformats.org/drawingml/2006/main" xmlns:r="http://schemas.openxmlformats.org/officeDocument/2006/relationships" xmlns:p="http://schemas.openxmlformats.org/presentationml/2006/main">
  <p:tag name="SHAPETYPE" val="ChoiceText"/>
  <p:tag name="QUESTIONGUID" val="40833be9-c4a4-4bb8-9694-89c7054b81ea"/>
</p:tagLst>
</file>

<file path=ppt/tags/tag58.xml><?xml version="1.0" encoding="utf-8"?>
<p:tagLst xmlns:a="http://schemas.openxmlformats.org/drawingml/2006/main" xmlns:r="http://schemas.openxmlformats.org/officeDocument/2006/relationships" xmlns:p="http://schemas.openxmlformats.org/presentationml/2006/main">
  <p:tag name="SHAPETYPE" val="DataLabel"/>
  <p:tag name="QUESTIONGUID" val="40833be9-c4a4-4bb8-9694-89c7054b81ea"/>
</p:tagLst>
</file>

<file path=ppt/tags/tag59.xml><?xml version="1.0" encoding="utf-8"?>
<p:tagLst xmlns:a="http://schemas.openxmlformats.org/drawingml/2006/main" xmlns:r="http://schemas.openxmlformats.org/officeDocument/2006/relationships" xmlns:p="http://schemas.openxmlformats.org/presentationml/2006/main">
  <p:tag name="SHAPETYPE" val="Bars"/>
  <p:tag name="QUESTIONGUID" val="40833be9-c4a4-4bb8-9694-89c7054b81ea"/>
  <p:tag name="SHAPEDETAILS" val="&lt;?xml version=&quot;1.0&quot; encoding=&quot;utf-8&quot;?&gt;&lt;ShapeDetails xmlns:xsi=&quot;http://www.w3.org/2001/XMLSchema-instance&quot; xmlns:xsd=&quot;http://www.w3.org/2001/XMLSchema&quot;&gt;&lt;GUID&gt;ee1f0057-784e-4f12-9cdc-025d65e0911d&lt;/GUID&gt;&lt;Name /&gt;&lt;ScreenPosition&gt;BottomRight&lt;/ScreenPosition&gt;&lt;BorderThickness&gt;10&lt;/BorderThickness&gt;&lt;Top&gt;253.537476&lt;/Top&gt;&lt;Left&gt;80.81331&lt;/Left&gt;&lt;Height&gt;31.593544&lt;/Height&gt;&lt;Width&gt;376.069519&lt;/Width&gt;&lt;/ShapeDetails&gt;"/>
</p:tagLst>
</file>

<file path=ppt/tags/tag6.xml><?xml version="1.0" encoding="utf-8"?>
<p:tagLst xmlns:a="http://schemas.openxmlformats.org/drawingml/2006/main" xmlns:r="http://schemas.openxmlformats.org/officeDocument/2006/relationships" xmlns:p="http://schemas.openxmlformats.org/presentationml/2006/main">
  <p:tag name="QUESTIONGUID" val="101c3dc4-ffca-477e-b53f-85daf2c1748c"/>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657a7d80-dce8-4a60-b7d4-bcb354552b0d&lt;/GUID&gt;&lt;Name /&gt;&lt;ScreenPosition&gt;BottomRight&lt;/ScreenPosition&gt;&lt;BorderThickness&gt;10&lt;/BorderThickness&gt;&lt;Top&gt;161.63&lt;/Top&gt;&lt;Left&gt;341.6212&lt;/Left&gt;&lt;Height&gt;297.693146&lt;/Height&gt;&lt;Width&gt;477.630157&lt;/Width&gt;&lt;/ShapeDetails&gt;"/>
</p:tagLst>
</file>

<file path=ppt/tags/tag60.xml><?xml version="1.0" encoding="utf-8"?>
<p:tagLst xmlns:a="http://schemas.openxmlformats.org/drawingml/2006/main" xmlns:r="http://schemas.openxmlformats.org/officeDocument/2006/relationships" xmlns:p="http://schemas.openxmlformats.org/presentationml/2006/main">
  <p:tag name="SHAPETYPE" val="VotingKey"/>
  <p:tag name="QUESTIONGUID" val="40833be9-c4a4-4bb8-9694-89c7054b81ea"/>
</p:tagLst>
</file>

<file path=ppt/tags/tag61.xml><?xml version="1.0" encoding="utf-8"?>
<p:tagLst xmlns:a="http://schemas.openxmlformats.org/drawingml/2006/main" xmlns:r="http://schemas.openxmlformats.org/officeDocument/2006/relationships" xmlns:p="http://schemas.openxmlformats.org/presentationml/2006/main">
  <p:tag name="SHAPETYPE" val="ChoiceText"/>
  <p:tag name="QUESTIONGUID" val="40833be9-c4a4-4bb8-9694-89c7054b81ea"/>
</p:tagLst>
</file>

<file path=ppt/tags/tag62.xml><?xml version="1.0" encoding="utf-8"?>
<p:tagLst xmlns:a="http://schemas.openxmlformats.org/drawingml/2006/main" xmlns:r="http://schemas.openxmlformats.org/officeDocument/2006/relationships" xmlns:p="http://schemas.openxmlformats.org/presentationml/2006/main">
  <p:tag name="SHAPETYPE" val="DataLabel"/>
  <p:tag name="QUESTIONGUID" val="40833be9-c4a4-4bb8-9694-89c7054b81ea"/>
</p:tagLst>
</file>

<file path=ppt/tags/tag63.xml><?xml version="1.0" encoding="utf-8"?>
<p:tagLst xmlns:a="http://schemas.openxmlformats.org/drawingml/2006/main" xmlns:r="http://schemas.openxmlformats.org/officeDocument/2006/relationships" xmlns:p="http://schemas.openxmlformats.org/presentationml/2006/main">
  <p:tag name="SHAPETYPE" val="Bars"/>
  <p:tag name="QUESTIONGUID" val="40833be9-c4a4-4bb8-9694-89c7054b81ea"/>
  <p:tag name="SHAPEDETAILS" val="&lt;?xml version=&quot;1.0&quot; encoding=&quot;utf-8&quot;?&gt;&lt;ShapeDetails xmlns:xsi=&quot;http://www.w3.org/2001/XMLSchema-instance&quot; xmlns:xsd=&quot;http://www.w3.org/2001/XMLSchema&quot;&gt;&lt;GUID&gt;3360786e-75c8-425b-82e2-d2a020572bff&lt;/GUID&gt;&lt;Name /&gt;&lt;ScreenPosition&gt;BottomRight&lt;/ScreenPosition&gt;&lt;BorderThickness&gt;10&lt;/BorderThickness&gt;&lt;Top&gt;328.510559&lt;/Top&gt;&lt;Left&gt;80.81331&lt;/Left&gt;&lt;Height&gt;31.593544&lt;/Height&gt;&lt;Width&gt;376.069519&lt;/Width&gt;&lt;/ShapeDetails&gt;"/>
</p:tagLst>
</file>

<file path=ppt/tags/tag64.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affbfeaa-8634-4422-a871-e402c7e52274&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b9b2e66f-540b-4bda-a6f5-37f667f3d130&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c36c753a-ccbb-4682-949f-838f7abfa57a&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29513b21-dedc-4057-89dd-ff03f319c321&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2&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3&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4&lt;/Index&gt;&lt;SmartcardUID&gt;0&lt;/SmartcardUID&gt;&lt;Key&gt;KEY&lt;/Key&gt;&lt;Valid&gt;true&lt;/Valid&gt;&lt;TimeStamp&gt;0001-01-01T00:00:00&lt;/TimeStamp&gt;&lt;Value&gt;1&lt;/Value&gt;&lt;ValueAsPercentage&gt;100.000000&lt;/ValueAsPercentage&gt;&lt;ValueAsPercentageString&gt;100%&lt;/ValueAsPercentageString&gt;&lt;PersonId&gt;0&lt;/PersonId&gt;&lt;ResponseDelay&gt;0&lt;/ResponseDelay&gt;&lt;/Response&gt;&lt;Response&gt;&lt;Index&gt;5&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COUNTDOWNOPTIONS" val="&lt;?xml version=&quot;1.0&quot; encoding=&quot;utf-8&quot;?&gt;&lt;CountdownOptions xmlns:xsi=&quot;http://www.w3.org/2001/XMLSchema-instance&quot; xmlns:xsd=&quot;http://www.w3.org/2001/XMLSchema&quot;&gt;&lt;GUID&gt;78acc915-58a7-44dc-aec7-e4222831dc15&lt;/GUID&gt;&lt;Name /&gt;&lt;HasCountdown&gt;true&lt;/HasCountdown&gt;&lt;DoesCountdownClosePoll&gt;false&lt;/DoesCountdownClosePoll&gt;&lt;Length&gt;30&lt;/Length&gt;&lt;Value&gt;3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LASTMODE" val="&lt;?xml version=&quot;1.0&quot; encoding=&quot;utf-8&quot;?&gt;&lt;int&gt;0&lt;/int&gt;"/>
  <p:tag name="QUESTIONDEFINITION" val="&lt;?xml version=&quot;1.0&quot; encoding=&quot;utf-8&quot;?&gt;&lt;MultipleChoiceQuestion xmlns:xsi=&quot;http://www.w3.org/2001/XMLSchema-instance&quot; xmlns:xsd=&quot;http://www.w3.org/2001/XMLSchema&quot;&gt;&lt;GUID&gt;76fc2bae-0376-479b-8569-b33e0f753c38&lt;/GUID&gt;&lt;Name /&gt;&lt;Text&gt;&#10;And finally, if there &#10;was to be a leadership &#10;election in the &#10;Conservative party in &#10;the coming months, &#10;who would you choose &#10;to take over &#10;as Conservative party &#10;leader and &#10;Prime Minister of the &#10;United Kingdom?&#10;&#10;&#10;&lt;/Text&gt;&lt;SubChoiceDefinitions&gt;&lt;SubChoiceDefinition&gt;&lt;Name&gt;_default&lt;/Name&gt;&lt;SubChoiceSourceReferences /&gt;&lt;/SubChoiceDefinition&gt;&lt;/SubChoiceDefinitions&gt;&lt;SubText /&gt;&lt;IndividualWeightingText /&gt;&lt;QuestionType&gt;MultipleChoice&lt;/QuestionType&gt;&lt;Source&gt;Handsets&lt;/Source&gt;&lt;Choices&gt;&lt;Choice xsi:type=&quot;DiscreteChoice&quot;&gt;&lt;GUID&gt;32f245e5-2ecd-4087-a1c7-a83eb016b64a&lt;/GUID&gt;&lt;Name /&gt;&lt;IsSelected&gt;true&lt;/IsSelected&gt;&lt;Description&gt;Theresa May&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b63daeca-a3e9-4cf7-8428-df57163c0039&lt;/GUID&gt;&lt;Name /&gt;&lt;IsSelected&gt;true&lt;/IsSelected&gt;&lt;Description&gt;Boris Johnson&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e3457daf-53ee-45bf-9923-278e60f02859&lt;/GUID&gt;&lt;Name /&gt;&lt;IsSelected&gt;true&lt;/IsSelected&gt;&lt;Description&gt;Philip Hammond&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daf23e28-ee4d-4255-ad5a-7e9b7505279a&lt;/GUID&gt;&lt;Name /&gt;&lt;IsSelected&gt;true&lt;/IsSelected&gt;&lt;Description&gt;Jacob Rees-Mogg&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8bb5b150-0347-4811-8320-24e60b7e6084&lt;/GUID&gt;&lt;Name /&gt;&lt;IsSelected&gt;true&lt;/IsSelected&gt;&lt;Description&gt;None of these&lt;/Description&gt;&lt;Key&gt;5&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108f0b57-e524-435b-ba8e-fa901e681b16&lt;/GUID&gt;&lt;Name /&gt;&lt;IsSelected&gt;true&lt;/IsSelected&gt;&lt;Description&gt;I don’t know&lt;/Description&gt;&lt;Key&gt;6&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EQUENCECOUNT" val="&lt;?xml version=&quot;1.0&quot; encoding=&quot;utf-8&quot;?&gt;&lt;int&gt;43&lt;/int&gt;"/>
  <p:tag name="MEETOO" val="36e88eaf-3d9b-4b38-b7cf-423a078ac2a5"/>
</p:tagLst>
</file>

<file path=ppt/tags/tag65.xml><?xml version="1.0" encoding="utf-8"?>
<p:tagLst xmlns:a="http://schemas.openxmlformats.org/drawingml/2006/main" xmlns:r="http://schemas.openxmlformats.org/officeDocument/2006/relationships" xmlns:p="http://schemas.openxmlformats.org/presentationml/2006/main">
  <p:tag name="STARTANIMATION" val="OpenQuestion"/>
  <p:tag name="QUESTIONGUID" val="76fc2bae-0376-479b-8569-b33e0f753c38"/>
</p:tagLst>
</file>

<file path=ppt/tags/tag66.xml><?xml version="1.0" encoding="utf-8"?>
<p:tagLst xmlns:a="http://schemas.openxmlformats.org/drawingml/2006/main" xmlns:r="http://schemas.openxmlformats.org/officeDocument/2006/relationships" xmlns:p="http://schemas.openxmlformats.org/presentationml/2006/main">
  <p:tag name="QUESTIONGUID" val="76fc2bae-0376-479b-8569-b33e0f753c38"/>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d7782c57-3e8d-4406-8d59-4a5d3a369d16&lt;/GUID&gt;&lt;Name /&gt;&lt;ScreenPosition&gt;BottomRight&lt;/ScreenPosition&gt;&lt;BorderThickness&gt;10&lt;/BorderThickness&gt;&lt;Top&gt;110.679764&lt;/Top&gt;&lt;Left&gt;386.980621&lt;/Left&gt;&lt;Height&gt;375.166534&lt;/Height&gt;&lt;Width&gt;419.5296&lt;/Width&gt;&lt;/ShapeDetails&gt;"/>
</p:tagLst>
</file>

<file path=ppt/tags/tag67.xml><?xml version="1.0" encoding="utf-8"?>
<p:tagLst xmlns:a="http://schemas.openxmlformats.org/drawingml/2006/main" xmlns:r="http://schemas.openxmlformats.org/officeDocument/2006/relationships" xmlns:p="http://schemas.openxmlformats.org/presentationml/2006/main">
  <p:tag name="SHAPETYPE" val="VotingKey"/>
  <p:tag name="QUESTIONGUID" val="76fc2bae-0376-479b-8569-b33e0f753c38"/>
</p:tagLst>
</file>

<file path=ppt/tags/tag68.xml><?xml version="1.0" encoding="utf-8"?>
<p:tagLst xmlns:a="http://schemas.openxmlformats.org/drawingml/2006/main" xmlns:r="http://schemas.openxmlformats.org/officeDocument/2006/relationships" xmlns:p="http://schemas.openxmlformats.org/presentationml/2006/main">
  <p:tag name="SHAPETYPE" val="ChoiceText"/>
  <p:tag name="QUESTIONGUID" val="76fc2bae-0376-479b-8569-b33e0f753c38"/>
</p:tagLst>
</file>

<file path=ppt/tags/tag69.xml><?xml version="1.0" encoding="utf-8"?>
<p:tagLst xmlns:a="http://schemas.openxmlformats.org/drawingml/2006/main" xmlns:r="http://schemas.openxmlformats.org/officeDocument/2006/relationships" xmlns:p="http://schemas.openxmlformats.org/presentationml/2006/main">
  <p:tag name="SHAPETYPE" val="DataLabel"/>
  <p:tag name="QUESTIONGUID" val="76fc2bae-0376-479b-8569-b33e0f753c38"/>
</p:tagLst>
</file>

<file path=ppt/tags/tag7.xml><?xml version="1.0" encoding="utf-8"?>
<p:tagLst xmlns:a="http://schemas.openxmlformats.org/drawingml/2006/main" xmlns:r="http://schemas.openxmlformats.org/officeDocument/2006/relationships" xmlns:p="http://schemas.openxmlformats.org/presentationml/2006/main">
  <p:tag name="SHAPETYPE" val="VotingKey"/>
  <p:tag name="QUESTIONGUID" val="9542cea7-f1b5-4186-b592-5b1f8491167d"/>
</p:tagLst>
</file>

<file path=ppt/tags/tag70.xml><?xml version="1.0" encoding="utf-8"?>
<p:tagLst xmlns:a="http://schemas.openxmlformats.org/drawingml/2006/main" xmlns:r="http://schemas.openxmlformats.org/officeDocument/2006/relationships" xmlns:p="http://schemas.openxmlformats.org/presentationml/2006/main">
  <p:tag name="SHAPETYPE" val="Bars"/>
  <p:tag name="QUESTIONGUID" val="76fc2bae-0376-479b-8569-b33e0f753c38"/>
  <p:tag name="SHAPEDETAILS" val="&lt;?xml version=&quot;1.0&quot; encoding=&quot;utf-8&quot;?&gt;&lt;ShapeDetails xmlns:xsi=&quot;http://www.w3.org/2001/XMLSchema-instance&quot; xmlns:xsd=&quot;http://www.w3.org/2001/XMLSchema&quot;&gt;&lt;GUID&gt;52975258-ad41-41c6-9585-26dc0b7b43c0&lt;/GUID&gt;&lt;Name /&gt;&lt;ScreenPosition&gt;BottomRight&lt;/ScreenPosition&gt;&lt;BorderThickness&gt;10&lt;/BorderThickness&gt;&lt;Top&gt;175.227081&lt;/Top&gt;&lt;Left&gt;76.64811&lt;/Left&gt;&lt;Height&gt;26.2215748&lt;/Height&gt;&lt;Width&gt;333.951965&lt;/Width&gt;&lt;/ShapeDetails&gt;"/>
</p:tagLst>
</file>

<file path=ppt/tags/tag71.xml><?xml version="1.0" encoding="utf-8"?>
<p:tagLst xmlns:a="http://schemas.openxmlformats.org/drawingml/2006/main" xmlns:r="http://schemas.openxmlformats.org/officeDocument/2006/relationships" xmlns:p="http://schemas.openxmlformats.org/presentationml/2006/main">
  <p:tag name="SHAPETYPE" val="VotingKey"/>
  <p:tag name="QUESTIONGUID" val="76fc2bae-0376-479b-8569-b33e0f753c38"/>
</p:tagLst>
</file>

<file path=ppt/tags/tag72.xml><?xml version="1.0" encoding="utf-8"?>
<p:tagLst xmlns:a="http://schemas.openxmlformats.org/drawingml/2006/main" xmlns:r="http://schemas.openxmlformats.org/officeDocument/2006/relationships" xmlns:p="http://schemas.openxmlformats.org/presentationml/2006/main">
  <p:tag name="SHAPETYPE" val="ChoiceText"/>
  <p:tag name="QUESTIONGUID" val="76fc2bae-0376-479b-8569-b33e0f753c38"/>
</p:tagLst>
</file>

<file path=ppt/tags/tag73.xml><?xml version="1.0" encoding="utf-8"?>
<p:tagLst xmlns:a="http://schemas.openxmlformats.org/drawingml/2006/main" xmlns:r="http://schemas.openxmlformats.org/officeDocument/2006/relationships" xmlns:p="http://schemas.openxmlformats.org/presentationml/2006/main">
  <p:tag name="SHAPETYPE" val="DataLabel"/>
  <p:tag name="QUESTIONGUID" val="76fc2bae-0376-479b-8569-b33e0f753c38"/>
</p:tagLst>
</file>

<file path=ppt/tags/tag74.xml><?xml version="1.0" encoding="utf-8"?>
<p:tagLst xmlns:a="http://schemas.openxmlformats.org/drawingml/2006/main" xmlns:r="http://schemas.openxmlformats.org/officeDocument/2006/relationships" xmlns:p="http://schemas.openxmlformats.org/presentationml/2006/main">
  <p:tag name="SHAPETYPE" val="Bars"/>
  <p:tag name="QUESTIONGUID" val="76fc2bae-0376-479b-8569-b33e0f753c38"/>
  <p:tag name="SHAPEDETAILS" val="&lt;?xml version=&quot;1.0&quot; encoding=&quot;utf-8&quot;?&gt;&lt;ShapeDetails xmlns:xsi=&quot;http://www.w3.org/2001/XMLSchema-instance&quot; xmlns:xsd=&quot;http://www.w3.org/2001/XMLSchema&quot;&gt;&lt;GUID&gt;774801a5-8d51-4b20-ace5-97e3a1b3d5f5&lt;/GUID&gt;&lt;Name /&gt;&lt;ScreenPosition&gt;BottomRight&lt;/ScreenPosition&gt;&lt;BorderThickness&gt;10&lt;/BorderThickness&gt;&lt;Top&gt;237.7548&lt;/Top&gt;&lt;Left&gt;76.64811&lt;/Left&gt;&lt;Height&gt;26.2215748&lt;/Height&gt;&lt;Width&gt;333.951965&lt;/Width&gt;&lt;/ShapeDetails&gt;"/>
</p:tagLst>
</file>

<file path=ppt/tags/tag75.xml><?xml version="1.0" encoding="utf-8"?>
<p:tagLst xmlns:a="http://schemas.openxmlformats.org/drawingml/2006/main" xmlns:r="http://schemas.openxmlformats.org/officeDocument/2006/relationships" xmlns:p="http://schemas.openxmlformats.org/presentationml/2006/main">
  <p:tag name="SHAPETYPE" val="VotingKey"/>
  <p:tag name="QUESTIONGUID" val="76fc2bae-0376-479b-8569-b33e0f753c38"/>
</p:tagLst>
</file>

<file path=ppt/tags/tag76.xml><?xml version="1.0" encoding="utf-8"?>
<p:tagLst xmlns:a="http://schemas.openxmlformats.org/drawingml/2006/main" xmlns:r="http://schemas.openxmlformats.org/officeDocument/2006/relationships" xmlns:p="http://schemas.openxmlformats.org/presentationml/2006/main">
  <p:tag name="SHAPETYPE" val="ChoiceText"/>
  <p:tag name="QUESTIONGUID" val="76fc2bae-0376-479b-8569-b33e0f753c38"/>
</p:tagLst>
</file>

<file path=ppt/tags/tag77.xml><?xml version="1.0" encoding="utf-8"?>
<p:tagLst xmlns:a="http://schemas.openxmlformats.org/drawingml/2006/main" xmlns:r="http://schemas.openxmlformats.org/officeDocument/2006/relationships" xmlns:p="http://schemas.openxmlformats.org/presentationml/2006/main">
  <p:tag name="SHAPETYPE" val="DataLabel"/>
  <p:tag name="QUESTIONGUID" val="76fc2bae-0376-479b-8569-b33e0f753c38"/>
</p:tagLst>
</file>

<file path=ppt/tags/tag78.xml><?xml version="1.0" encoding="utf-8"?>
<p:tagLst xmlns:a="http://schemas.openxmlformats.org/drawingml/2006/main" xmlns:r="http://schemas.openxmlformats.org/officeDocument/2006/relationships" xmlns:p="http://schemas.openxmlformats.org/presentationml/2006/main">
  <p:tag name="SHAPETYPE" val="Bars"/>
  <p:tag name="QUESTIONGUID" val="76fc2bae-0376-479b-8569-b33e0f753c38"/>
  <p:tag name="SHAPEDETAILS" val="&lt;?xml version=&quot;1.0&quot; encoding=&quot;utf-8&quot;?&gt;&lt;ShapeDetails xmlns:xsi=&quot;http://www.w3.org/2001/XMLSchema-instance&quot; xmlns:xsd=&quot;http://www.w3.org/2001/XMLSchema&quot;&gt;&lt;GUID&gt;2d444f21-b8ff-4aff-8b72-a81a620062af&lt;/GUID&gt;&lt;Name /&gt;&lt;ScreenPosition&gt;BottomRight&lt;/ScreenPosition&gt;&lt;BorderThickness&gt;10&lt;/BorderThickness&gt;&lt;Top&gt;300.2826&lt;/Top&gt;&lt;Left&gt;76.64811&lt;/Left&gt;&lt;Height&gt;26.2215748&lt;/Height&gt;&lt;Width&gt;333.951965&lt;/Width&gt;&lt;/ShapeDetails&gt;"/>
</p:tagLst>
</file>

<file path=ppt/tags/tag79.xml><?xml version="1.0" encoding="utf-8"?>
<p:tagLst xmlns:a="http://schemas.openxmlformats.org/drawingml/2006/main" xmlns:r="http://schemas.openxmlformats.org/officeDocument/2006/relationships" xmlns:p="http://schemas.openxmlformats.org/presentationml/2006/main">
  <p:tag name="SHAPETYPE" val="VotingKey"/>
  <p:tag name="QUESTIONGUID" val="76fc2bae-0376-479b-8569-b33e0f753c38"/>
</p:tagLst>
</file>

<file path=ppt/tags/tag8.xml><?xml version="1.0" encoding="utf-8"?>
<p:tagLst xmlns:a="http://schemas.openxmlformats.org/drawingml/2006/main" xmlns:r="http://schemas.openxmlformats.org/officeDocument/2006/relationships" xmlns:p="http://schemas.openxmlformats.org/presentationml/2006/main">
  <p:tag name="SHAPETYPE" val="ChoiceText"/>
  <p:tag name="QUESTIONGUID" val="9542cea7-f1b5-4186-b592-5b1f8491167d"/>
</p:tagLst>
</file>

<file path=ppt/tags/tag80.xml><?xml version="1.0" encoding="utf-8"?>
<p:tagLst xmlns:a="http://schemas.openxmlformats.org/drawingml/2006/main" xmlns:r="http://schemas.openxmlformats.org/officeDocument/2006/relationships" xmlns:p="http://schemas.openxmlformats.org/presentationml/2006/main">
  <p:tag name="SHAPETYPE" val="ChoiceText"/>
  <p:tag name="QUESTIONGUID" val="76fc2bae-0376-479b-8569-b33e0f753c38"/>
</p:tagLst>
</file>

<file path=ppt/tags/tag81.xml><?xml version="1.0" encoding="utf-8"?>
<p:tagLst xmlns:a="http://schemas.openxmlformats.org/drawingml/2006/main" xmlns:r="http://schemas.openxmlformats.org/officeDocument/2006/relationships" xmlns:p="http://schemas.openxmlformats.org/presentationml/2006/main">
  <p:tag name="SHAPETYPE" val="DataLabel"/>
  <p:tag name="QUESTIONGUID" val="76fc2bae-0376-479b-8569-b33e0f753c38"/>
</p:tagLst>
</file>

<file path=ppt/tags/tag82.xml><?xml version="1.0" encoding="utf-8"?>
<p:tagLst xmlns:a="http://schemas.openxmlformats.org/drawingml/2006/main" xmlns:r="http://schemas.openxmlformats.org/officeDocument/2006/relationships" xmlns:p="http://schemas.openxmlformats.org/presentationml/2006/main">
  <p:tag name="SHAPETYPE" val="Bars"/>
  <p:tag name="QUESTIONGUID" val="76fc2bae-0376-479b-8569-b33e0f753c38"/>
  <p:tag name="SHAPEDETAILS" val="&lt;?xml version=&quot;1.0&quot; encoding=&quot;utf-8&quot;?&gt;&lt;ShapeDetails xmlns:xsi=&quot;http://www.w3.org/2001/XMLSchema-instance&quot; xmlns:xsd=&quot;http://www.w3.org/2001/XMLSchema&quot;&gt;&lt;GUID&gt;a53ad8c1-239a-4cde-9d61-c871212deb6f&lt;/GUID&gt;&lt;Name /&gt;&lt;ScreenPosition&gt;BottomRight&lt;/ScreenPosition&gt;&lt;BorderThickness&gt;10&lt;/BorderThickness&gt;&lt;Top&gt;362.8104&lt;/Top&gt;&lt;Left&gt;76.64811&lt;/Left&gt;&lt;Height&gt;26.2215748&lt;/Height&gt;&lt;Width&gt;333.951965&lt;/Width&gt;&lt;/ShapeDetails&gt;"/>
</p:tagLst>
</file>

<file path=ppt/tags/tag83.xml><?xml version="1.0" encoding="utf-8"?>
<p:tagLst xmlns:a="http://schemas.openxmlformats.org/drawingml/2006/main" xmlns:r="http://schemas.openxmlformats.org/officeDocument/2006/relationships" xmlns:p="http://schemas.openxmlformats.org/presentationml/2006/main">
  <p:tag name="SHAPETYPE" val="VotingKey"/>
  <p:tag name="QUESTIONGUID" val="76fc2bae-0376-479b-8569-b33e0f753c38"/>
</p:tagLst>
</file>

<file path=ppt/tags/tag84.xml><?xml version="1.0" encoding="utf-8"?>
<p:tagLst xmlns:a="http://schemas.openxmlformats.org/drawingml/2006/main" xmlns:r="http://schemas.openxmlformats.org/officeDocument/2006/relationships" xmlns:p="http://schemas.openxmlformats.org/presentationml/2006/main">
  <p:tag name="SHAPETYPE" val="ChoiceText"/>
  <p:tag name="QUESTIONGUID" val="76fc2bae-0376-479b-8569-b33e0f753c38"/>
</p:tagLst>
</file>

<file path=ppt/tags/tag85.xml><?xml version="1.0" encoding="utf-8"?>
<p:tagLst xmlns:a="http://schemas.openxmlformats.org/drawingml/2006/main" xmlns:r="http://schemas.openxmlformats.org/officeDocument/2006/relationships" xmlns:p="http://schemas.openxmlformats.org/presentationml/2006/main">
  <p:tag name="SHAPETYPE" val="DataLabel"/>
  <p:tag name="QUESTIONGUID" val="76fc2bae-0376-479b-8569-b33e0f753c38"/>
</p:tagLst>
</file>

<file path=ppt/tags/tag86.xml><?xml version="1.0" encoding="utf-8"?>
<p:tagLst xmlns:a="http://schemas.openxmlformats.org/drawingml/2006/main" xmlns:r="http://schemas.openxmlformats.org/officeDocument/2006/relationships" xmlns:p="http://schemas.openxmlformats.org/presentationml/2006/main">
  <p:tag name="SHAPETYPE" val="Bars"/>
  <p:tag name="QUESTIONGUID" val="76fc2bae-0376-479b-8569-b33e0f753c38"/>
  <p:tag name="SHAPEDETAILS" val="&lt;?xml version=&quot;1.0&quot; encoding=&quot;utf-8&quot;?&gt;&lt;ShapeDetails xmlns:xsi=&quot;http://www.w3.org/2001/XMLSchema-instance&quot; xmlns:xsd=&quot;http://www.w3.org/2001/XMLSchema&quot;&gt;&lt;GUID&gt;9e840a44-52e0-40ea-9b2d-62ad35a1d9b9&lt;/GUID&gt;&lt;Name /&gt;&lt;ScreenPosition&gt;BottomRight&lt;/ScreenPosition&gt;&lt;BorderThickness&gt;10&lt;/BorderThickness&gt;&lt;Top&gt;425.3381&lt;/Top&gt;&lt;Left&gt;76.64811&lt;/Left&gt;&lt;Height&gt;26.2215748&lt;/Height&gt;&lt;Width&gt;333.951965&lt;/Width&gt;&lt;/ShapeDetails&gt;"/>
</p:tagLst>
</file>

<file path=ppt/tags/tag87.xml><?xml version="1.0" encoding="utf-8"?>
<p:tagLst xmlns:a="http://schemas.openxmlformats.org/drawingml/2006/main" xmlns:r="http://schemas.openxmlformats.org/officeDocument/2006/relationships" xmlns:p="http://schemas.openxmlformats.org/presentationml/2006/main">
  <p:tag name="SHAPETYPE" val="VotingKey"/>
  <p:tag name="QUESTIONGUID" val="76fc2bae-0376-479b-8569-b33e0f753c38"/>
</p:tagLst>
</file>

<file path=ppt/tags/tag88.xml><?xml version="1.0" encoding="utf-8"?>
<p:tagLst xmlns:a="http://schemas.openxmlformats.org/drawingml/2006/main" xmlns:r="http://schemas.openxmlformats.org/officeDocument/2006/relationships" xmlns:p="http://schemas.openxmlformats.org/presentationml/2006/main">
  <p:tag name="SHAPETYPE" val="ChoiceText"/>
  <p:tag name="QUESTIONGUID" val="76fc2bae-0376-479b-8569-b33e0f753c38"/>
</p:tagLst>
</file>

<file path=ppt/tags/tag89.xml><?xml version="1.0" encoding="utf-8"?>
<p:tagLst xmlns:a="http://schemas.openxmlformats.org/drawingml/2006/main" xmlns:r="http://schemas.openxmlformats.org/officeDocument/2006/relationships" xmlns:p="http://schemas.openxmlformats.org/presentationml/2006/main">
  <p:tag name="SHAPETYPE" val="DataLabel"/>
  <p:tag name="QUESTIONGUID" val="76fc2bae-0376-479b-8569-b33e0f753c38"/>
</p:tagLst>
</file>

<file path=ppt/tags/tag9.xml><?xml version="1.0" encoding="utf-8"?>
<p:tagLst xmlns:a="http://schemas.openxmlformats.org/drawingml/2006/main" xmlns:r="http://schemas.openxmlformats.org/officeDocument/2006/relationships" xmlns:p="http://schemas.openxmlformats.org/presentationml/2006/main">
  <p:tag name="SHAPETYPE" val="DataLabel"/>
  <p:tag name="QUESTIONGUID" val="9542cea7-f1b5-4186-b592-5b1f8491167d"/>
</p:tagLst>
</file>

<file path=ppt/tags/tag90.xml><?xml version="1.0" encoding="utf-8"?>
<p:tagLst xmlns:a="http://schemas.openxmlformats.org/drawingml/2006/main" xmlns:r="http://schemas.openxmlformats.org/officeDocument/2006/relationships" xmlns:p="http://schemas.openxmlformats.org/presentationml/2006/main">
  <p:tag name="SHAPETYPE" val="Bars"/>
  <p:tag name="QUESTIONGUID" val="76fc2bae-0376-479b-8569-b33e0f753c38"/>
  <p:tag name="SHAPEDETAILS" val="&lt;?xml version=&quot;1.0&quot; encoding=&quot;utf-8&quot;?&gt;&lt;ShapeDetails xmlns:xsi=&quot;http://www.w3.org/2001/XMLSchema-instance&quot; xmlns:xsd=&quot;http://www.w3.org/2001/XMLSchema&quot;&gt;&lt;GUID&gt;3c3918a2-c9e9-4adb-8ddb-3685c6676d1b&lt;/GUID&gt;&lt;Name /&gt;&lt;ScreenPosition&gt;BottomRight&lt;/ScreenPosition&gt;&lt;BorderThickness&gt;10&lt;/BorderThickness&gt;&lt;Top&gt;487.8659&lt;/Top&gt;&lt;Left&gt;76.64811&lt;/Left&gt;&lt;Height&gt;26.2215748&lt;/Height&gt;&lt;Width&gt;333.951965&lt;/Width&gt;&lt;/ShapeDetails&gt;"/>
</p:tagLst>
</file>

<file path=ppt/theme/theme1.xml><?xml version="1.0" encoding="utf-8"?>
<a:theme xmlns:a="http://schemas.openxmlformats.org/drawingml/2006/main" name="Ipsos Connect - Cover &amp; Chapter Image (POWERPOINT A4)">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10000"/>
          </a:lnSpc>
          <a:spcBef>
            <a:spcPts val="2400"/>
          </a:spcBef>
          <a:buClr>
            <a:schemeClr val="bg2"/>
          </a:buClr>
          <a:defRPr sz="2800" dirty="0" err="1">
            <a:solidFill>
              <a:schemeClr val="bg1"/>
            </a:solidFill>
            <a:latin typeface="Geomanist Light" pitchFamily="50"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36000" rIns="72000" bIns="36000" rtlCol="0">
        <a:spAutoFit/>
      </a:bodyPr>
      <a:lstStyle>
        <a:defPPr>
          <a:lnSpc>
            <a:spcPct val="110000"/>
          </a:lnSpc>
          <a:spcBef>
            <a:spcPts val="2400"/>
          </a:spcBef>
          <a:buClr>
            <a:schemeClr val="bg2"/>
          </a:buClr>
          <a:defRPr sz="2800" dirty="0" err="1">
            <a:latin typeface="Geomanist Light" pitchFamily="50"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1608</TotalTime>
  <Words>8270</Words>
  <Application>Microsoft Macintosh PowerPoint</Application>
  <PresentationFormat>Custom</PresentationFormat>
  <Paragraphs>884</Paragraphs>
  <Slides>47</Slides>
  <Notes>21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Ipsos Connect - Cover &amp; Chapter Image (POWERPOINT A4)</vt:lpstr>
      <vt:lpstr>PowerPoint Presentation</vt:lpstr>
      <vt:lpstr>PowerPoint Presentation</vt:lpstr>
      <vt:lpstr>PowerPoint Presentation</vt:lpstr>
      <vt:lpstr>PowerPoint Presentation</vt:lpstr>
      <vt:lpstr>PowerPoint Presentation</vt:lpstr>
      <vt:lpstr>PowerPoint Presentation</vt:lpstr>
      <vt:lpstr>Border implications of each of these possible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question  of whether the  UK should  Leave the EU or  Remain in  the EU...</vt:lpstr>
      <vt:lpstr>On the question  of a possible  referendum  on whether  Northern Ireland  should stay in the  UK or re-unify  with the  rest of Ireland...</vt:lpstr>
      <vt:lpstr>On the question of how to vote  if there was a  referendum on  a United Ireland...</vt:lpstr>
      <vt:lpstr>"I changed my  views as a  result of the  table  discussions"</vt:lpstr>
      <vt:lpstr> And finally, if there  was to be a leadership  election in the  Conservative party in  the coming months,  who would you choose  to take over  as Conservative party  leader and  Prime Minister of the  United Kingdom?   </vt:lpstr>
      <vt:lpstr>PowerPoint Presentation</vt:lpstr>
    </vt:vector>
  </TitlesOfParts>
  <Company>Ipsos-Mori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Connect</dc:title>
  <dc:creator>Karen Glass</dc:creator>
  <cp:lastModifiedBy>James Pow</cp:lastModifiedBy>
  <cp:revision>116</cp:revision>
  <cp:lastPrinted>2018-02-09T09:37:15Z</cp:lastPrinted>
  <dcterms:created xsi:type="dcterms:W3CDTF">2016-02-04T15:12:31Z</dcterms:created>
  <dcterms:modified xsi:type="dcterms:W3CDTF">2018-04-22T14:46:33Z</dcterms:modified>
</cp:coreProperties>
</file>